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4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5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6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7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8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9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10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8" r:id="rId1"/>
    <p:sldMasterId id="2147483760" r:id="rId2"/>
    <p:sldMasterId id="2147483766" r:id="rId3"/>
    <p:sldMasterId id="2147483772" r:id="rId4"/>
    <p:sldMasterId id="2147483778" r:id="rId5"/>
    <p:sldMasterId id="2147483784" r:id="rId6"/>
    <p:sldMasterId id="2147483790" r:id="rId7"/>
    <p:sldMasterId id="2147483796" r:id="rId8"/>
    <p:sldMasterId id="2147483802" r:id="rId9"/>
    <p:sldMasterId id="2147483808" r:id="rId10"/>
    <p:sldMasterId id="2147483814" r:id="rId11"/>
  </p:sldMasterIdLst>
  <p:notesMasterIdLst>
    <p:notesMasterId r:id="rId28"/>
  </p:notesMasterIdLst>
  <p:handoutMasterIdLst>
    <p:handoutMasterId r:id="rId29"/>
  </p:handoutMasterIdLst>
  <p:sldIdLst>
    <p:sldId id="256" r:id="rId12"/>
    <p:sldId id="271" r:id="rId13"/>
    <p:sldId id="272" r:id="rId14"/>
    <p:sldId id="270" r:id="rId15"/>
    <p:sldId id="278" r:id="rId16"/>
    <p:sldId id="284" r:id="rId17"/>
    <p:sldId id="285" r:id="rId18"/>
    <p:sldId id="286" r:id="rId19"/>
    <p:sldId id="287" r:id="rId20"/>
    <p:sldId id="293" r:id="rId21"/>
    <p:sldId id="288" r:id="rId22"/>
    <p:sldId id="290" r:id="rId23"/>
    <p:sldId id="289" r:id="rId24"/>
    <p:sldId id="291" r:id="rId25"/>
    <p:sldId id="292" r:id="rId26"/>
    <p:sldId id="283" r:id="rId27"/>
  </p:sldIdLst>
  <p:sldSz cx="9144000" cy="5143500" type="screen16x9"/>
  <p:notesSz cx="6807200" cy="99393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9E00"/>
    <a:srgbClr val="EEB500"/>
    <a:srgbClr val="584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75" autoAdjust="0"/>
    <p:restoredTop sz="94660"/>
  </p:normalViewPr>
  <p:slideViewPr>
    <p:cSldViewPr>
      <p:cViewPr varScale="1">
        <p:scale>
          <a:sx n="142" d="100"/>
          <a:sy n="142" d="100"/>
        </p:scale>
        <p:origin x="846" y="11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presProps" Target="presProps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5139" y="0"/>
            <a:ext cx="2950474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AFC902-B060-4827-8D0F-B1A261203EFA}" type="datetimeFigureOut">
              <a:rPr lang="ru-RU" smtClean="0"/>
              <a:t>11.12.2025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0864"/>
            <a:ext cx="29504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5139" y="9440864"/>
            <a:ext cx="2950474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09B1A3-B52C-450F-AB8B-D84E671F3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3102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5838" y="1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126C62-63AE-4574-9273-CB763A8C1155}" type="datetimeFigureOut">
              <a:rPr lang="ru-RU" smtClean="0"/>
              <a:t>11.12.2025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26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C76673-0A27-4B59-9950-8DDCBEC56C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313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AB3F0-E4F0-4503-AFDA-7E6E5F9E7D25}" type="datetime1">
              <a:rPr lang="ru-RU" smtClean="0"/>
              <a:t>11.12.2025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550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A7CC-4CC4-4540-A794-BC0501678C19}" type="datetime1">
              <a:rPr lang="ru-RU" smtClean="0"/>
              <a:t>11.12.2025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848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CBC1C-71A2-4933-ABA2-5FD8C6D3C63B}" type="datetime1">
              <a:rPr lang="ru-RU" smtClean="0"/>
              <a:t>11.12.2025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95471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731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25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5577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75289" y="162115"/>
            <a:ext cx="7116604" cy="276999"/>
          </a:xfrm>
        </p:spPr>
        <p:txBody>
          <a:bodyPr lIns="0" tIns="0" rIns="0" bIns="0"/>
          <a:lstStyle>
            <a:lvl1pPr>
              <a:defRPr sz="18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8620" y="844487"/>
            <a:ext cx="7650956" cy="173124"/>
          </a:xfrm>
        </p:spPr>
        <p:txBody>
          <a:bodyPr lIns="0" tIns="0" rIns="0" bIns="0"/>
          <a:lstStyle>
            <a:lvl1pPr>
              <a:defRPr sz="1125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5308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17006" y="229846"/>
            <a:ext cx="8467829" cy="4730693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1440752" y="580643"/>
            <a:ext cx="6588919" cy="95250"/>
          </a:xfrm>
          <a:custGeom>
            <a:avLst/>
            <a:gdLst/>
            <a:ahLst/>
            <a:cxnLst/>
            <a:rect l="l" t="t" r="r" b="b"/>
            <a:pathLst>
              <a:path w="8785225" h="127000">
                <a:moveTo>
                  <a:pt x="8784971" y="101219"/>
                </a:moveTo>
                <a:lnTo>
                  <a:pt x="0" y="101219"/>
                </a:lnTo>
                <a:lnTo>
                  <a:pt x="0" y="126492"/>
                </a:lnTo>
                <a:lnTo>
                  <a:pt x="8784971" y="126492"/>
                </a:lnTo>
                <a:lnTo>
                  <a:pt x="8784971" y="101219"/>
                </a:lnTo>
                <a:close/>
              </a:path>
              <a:path w="8785225" h="127000">
                <a:moveTo>
                  <a:pt x="8784971" y="0"/>
                </a:moveTo>
                <a:lnTo>
                  <a:pt x="0" y="0"/>
                </a:lnTo>
                <a:lnTo>
                  <a:pt x="0" y="75946"/>
                </a:lnTo>
                <a:lnTo>
                  <a:pt x="8784971" y="75946"/>
                </a:lnTo>
                <a:lnTo>
                  <a:pt x="8784971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 sz="1350" kern="0">
              <a:solidFill>
                <a:sysClr val="windowText" lastClr="000000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75289" y="162115"/>
            <a:ext cx="7116604" cy="276999"/>
          </a:xfrm>
        </p:spPr>
        <p:txBody>
          <a:bodyPr lIns="0" tIns="0" rIns="0" bIns="0"/>
          <a:lstStyle>
            <a:lvl1pPr>
              <a:defRPr sz="18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3005"/>
            <a:ext cx="3977640" cy="230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3005"/>
            <a:ext cx="3977640" cy="230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2987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75289" y="162115"/>
            <a:ext cx="7116604" cy="276999"/>
          </a:xfrm>
        </p:spPr>
        <p:txBody>
          <a:bodyPr lIns="0" tIns="0" rIns="0" bIns="0"/>
          <a:lstStyle>
            <a:lvl1pPr>
              <a:defRPr sz="18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5544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4534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731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25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7892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75289" y="162115"/>
            <a:ext cx="7116604" cy="276999"/>
          </a:xfrm>
        </p:spPr>
        <p:txBody>
          <a:bodyPr lIns="0" tIns="0" rIns="0" bIns="0"/>
          <a:lstStyle>
            <a:lvl1pPr>
              <a:defRPr sz="18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8620" y="844487"/>
            <a:ext cx="7650956" cy="173124"/>
          </a:xfrm>
        </p:spPr>
        <p:txBody>
          <a:bodyPr lIns="0" tIns="0" rIns="0" bIns="0"/>
          <a:lstStyle>
            <a:lvl1pPr>
              <a:defRPr sz="1125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0366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17006" y="229846"/>
            <a:ext cx="8467829" cy="4730693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1440752" y="580643"/>
            <a:ext cx="6588919" cy="95250"/>
          </a:xfrm>
          <a:custGeom>
            <a:avLst/>
            <a:gdLst/>
            <a:ahLst/>
            <a:cxnLst/>
            <a:rect l="l" t="t" r="r" b="b"/>
            <a:pathLst>
              <a:path w="8785225" h="127000">
                <a:moveTo>
                  <a:pt x="8784971" y="101219"/>
                </a:moveTo>
                <a:lnTo>
                  <a:pt x="0" y="101219"/>
                </a:lnTo>
                <a:lnTo>
                  <a:pt x="0" y="126492"/>
                </a:lnTo>
                <a:lnTo>
                  <a:pt x="8784971" y="126492"/>
                </a:lnTo>
                <a:lnTo>
                  <a:pt x="8784971" y="101219"/>
                </a:lnTo>
                <a:close/>
              </a:path>
              <a:path w="8785225" h="127000">
                <a:moveTo>
                  <a:pt x="8784971" y="0"/>
                </a:moveTo>
                <a:lnTo>
                  <a:pt x="0" y="0"/>
                </a:lnTo>
                <a:lnTo>
                  <a:pt x="0" y="75946"/>
                </a:lnTo>
                <a:lnTo>
                  <a:pt x="8784971" y="75946"/>
                </a:lnTo>
                <a:lnTo>
                  <a:pt x="8784971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 sz="1350" kern="0">
              <a:solidFill>
                <a:sysClr val="windowText" lastClr="000000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75289" y="162115"/>
            <a:ext cx="7116604" cy="276999"/>
          </a:xfrm>
        </p:spPr>
        <p:txBody>
          <a:bodyPr lIns="0" tIns="0" rIns="0" bIns="0"/>
          <a:lstStyle>
            <a:lvl1pPr>
              <a:defRPr sz="18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3005"/>
            <a:ext cx="3977640" cy="230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3005"/>
            <a:ext cx="3977640" cy="230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8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94935-D67D-4182-AF5D-BB1276880916}" type="datetime1">
              <a:rPr lang="ru-RU" smtClean="0"/>
              <a:t>11.12.2025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8828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75289" y="162115"/>
            <a:ext cx="7116604" cy="276999"/>
          </a:xfrm>
        </p:spPr>
        <p:txBody>
          <a:bodyPr lIns="0" tIns="0" rIns="0" bIns="0"/>
          <a:lstStyle>
            <a:lvl1pPr>
              <a:defRPr sz="18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1063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2302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731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25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3887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75289" y="162115"/>
            <a:ext cx="7116604" cy="276999"/>
          </a:xfrm>
        </p:spPr>
        <p:txBody>
          <a:bodyPr lIns="0" tIns="0" rIns="0" bIns="0"/>
          <a:lstStyle>
            <a:lvl1pPr>
              <a:defRPr sz="18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8620" y="844487"/>
            <a:ext cx="7650956" cy="173124"/>
          </a:xfrm>
        </p:spPr>
        <p:txBody>
          <a:bodyPr lIns="0" tIns="0" rIns="0" bIns="0"/>
          <a:lstStyle>
            <a:lvl1pPr>
              <a:defRPr sz="1125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3977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17006" y="229846"/>
            <a:ext cx="8467829" cy="4730693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1440752" y="580643"/>
            <a:ext cx="6588919" cy="95250"/>
          </a:xfrm>
          <a:custGeom>
            <a:avLst/>
            <a:gdLst/>
            <a:ahLst/>
            <a:cxnLst/>
            <a:rect l="l" t="t" r="r" b="b"/>
            <a:pathLst>
              <a:path w="8785225" h="127000">
                <a:moveTo>
                  <a:pt x="8784971" y="101219"/>
                </a:moveTo>
                <a:lnTo>
                  <a:pt x="0" y="101219"/>
                </a:lnTo>
                <a:lnTo>
                  <a:pt x="0" y="126492"/>
                </a:lnTo>
                <a:lnTo>
                  <a:pt x="8784971" y="126492"/>
                </a:lnTo>
                <a:lnTo>
                  <a:pt x="8784971" y="101219"/>
                </a:lnTo>
                <a:close/>
              </a:path>
              <a:path w="8785225" h="127000">
                <a:moveTo>
                  <a:pt x="8784971" y="0"/>
                </a:moveTo>
                <a:lnTo>
                  <a:pt x="0" y="0"/>
                </a:lnTo>
                <a:lnTo>
                  <a:pt x="0" y="75946"/>
                </a:lnTo>
                <a:lnTo>
                  <a:pt x="8784971" y="75946"/>
                </a:lnTo>
                <a:lnTo>
                  <a:pt x="8784971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 sz="1350" kern="0">
              <a:solidFill>
                <a:sysClr val="windowText" lastClr="000000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75289" y="162115"/>
            <a:ext cx="7116604" cy="276999"/>
          </a:xfrm>
        </p:spPr>
        <p:txBody>
          <a:bodyPr lIns="0" tIns="0" rIns="0" bIns="0"/>
          <a:lstStyle>
            <a:lvl1pPr>
              <a:defRPr sz="18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3005"/>
            <a:ext cx="3977640" cy="230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3005"/>
            <a:ext cx="3977640" cy="230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529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75289" y="162115"/>
            <a:ext cx="7116604" cy="276999"/>
          </a:xfrm>
        </p:spPr>
        <p:txBody>
          <a:bodyPr lIns="0" tIns="0" rIns="0" bIns="0"/>
          <a:lstStyle>
            <a:lvl1pPr>
              <a:defRPr sz="18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2065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8052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731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25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680724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75289" y="162115"/>
            <a:ext cx="7116604" cy="276999"/>
          </a:xfrm>
        </p:spPr>
        <p:txBody>
          <a:bodyPr lIns="0" tIns="0" rIns="0" bIns="0"/>
          <a:lstStyle>
            <a:lvl1pPr>
              <a:defRPr sz="18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8620" y="844487"/>
            <a:ext cx="7650956" cy="173124"/>
          </a:xfrm>
        </p:spPr>
        <p:txBody>
          <a:bodyPr lIns="0" tIns="0" rIns="0" bIns="0"/>
          <a:lstStyle>
            <a:lvl1pPr>
              <a:defRPr sz="1125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3282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17006" y="229846"/>
            <a:ext cx="8467829" cy="4730693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1440752" y="580643"/>
            <a:ext cx="6588919" cy="95250"/>
          </a:xfrm>
          <a:custGeom>
            <a:avLst/>
            <a:gdLst/>
            <a:ahLst/>
            <a:cxnLst/>
            <a:rect l="l" t="t" r="r" b="b"/>
            <a:pathLst>
              <a:path w="8785225" h="127000">
                <a:moveTo>
                  <a:pt x="8784971" y="101219"/>
                </a:moveTo>
                <a:lnTo>
                  <a:pt x="0" y="101219"/>
                </a:lnTo>
                <a:lnTo>
                  <a:pt x="0" y="126492"/>
                </a:lnTo>
                <a:lnTo>
                  <a:pt x="8784971" y="126492"/>
                </a:lnTo>
                <a:lnTo>
                  <a:pt x="8784971" y="101219"/>
                </a:lnTo>
                <a:close/>
              </a:path>
              <a:path w="8785225" h="127000">
                <a:moveTo>
                  <a:pt x="8784971" y="0"/>
                </a:moveTo>
                <a:lnTo>
                  <a:pt x="0" y="0"/>
                </a:lnTo>
                <a:lnTo>
                  <a:pt x="0" y="75946"/>
                </a:lnTo>
                <a:lnTo>
                  <a:pt x="8784971" y="75946"/>
                </a:lnTo>
                <a:lnTo>
                  <a:pt x="8784971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 sz="1350" kern="0">
              <a:solidFill>
                <a:sysClr val="windowText" lastClr="000000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75289" y="162115"/>
            <a:ext cx="7116604" cy="276999"/>
          </a:xfrm>
        </p:spPr>
        <p:txBody>
          <a:bodyPr lIns="0" tIns="0" rIns="0" bIns="0"/>
          <a:lstStyle>
            <a:lvl1pPr>
              <a:defRPr sz="18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3005"/>
            <a:ext cx="3977640" cy="230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3005"/>
            <a:ext cx="3977640" cy="230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5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91EA-D0EB-4FA8-8170-6813BE8F394D}" type="datetime1">
              <a:rPr lang="ru-RU" smtClean="0"/>
              <a:t>11.12.2025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77035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75289" y="162115"/>
            <a:ext cx="7116604" cy="276999"/>
          </a:xfrm>
        </p:spPr>
        <p:txBody>
          <a:bodyPr lIns="0" tIns="0" rIns="0" bIns="0"/>
          <a:lstStyle>
            <a:lvl1pPr>
              <a:defRPr sz="18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1909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89447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731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25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4106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75289" y="162115"/>
            <a:ext cx="7116604" cy="276999"/>
          </a:xfrm>
        </p:spPr>
        <p:txBody>
          <a:bodyPr lIns="0" tIns="0" rIns="0" bIns="0"/>
          <a:lstStyle>
            <a:lvl1pPr>
              <a:defRPr sz="18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8620" y="844487"/>
            <a:ext cx="7650956" cy="173124"/>
          </a:xfrm>
        </p:spPr>
        <p:txBody>
          <a:bodyPr lIns="0" tIns="0" rIns="0" bIns="0"/>
          <a:lstStyle>
            <a:lvl1pPr>
              <a:defRPr sz="1125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21365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17006" y="229846"/>
            <a:ext cx="8467829" cy="4730693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1440752" y="580643"/>
            <a:ext cx="6588919" cy="95250"/>
          </a:xfrm>
          <a:custGeom>
            <a:avLst/>
            <a:gdLst/>
            <a:ahLst/>
            <a:cxnLst/>
            <a:rect l="l" t="t" r="r" b="b"/>
            <a:pathLst>
              <a:path w="8785225" h="127000">
                <a:moveTo>
                  <a:pt x="8784971" y="101219"/>
                </a:moveTo>
                <a:lnTo>
                  <a:pt x="0" y="101219"/>
                </a:lnTo>
                <a:lnTo>
                  <a:pt x="0" y="126492"/>
                </a:lnTo>
                <a:lnTo>
                  <a:pt x="8784971" y="126492"/>
                </a:lnTo>
                <a:lnTo>
                  <a:pt x="8784971" y="101219"/>
                </a:lnTo>
                <a:close/>
              </a:path>
              <a:path w="8785225" h="127000">
                <a:moveTo>
                  <a:pt x="8784971" y="0"/>
                </a:moveTo>
                <a:lnTo>
                  <a:pt x="0" y="0"/>
                </a:lnTo>
                <a:lnTo>
                  <a:pt x="0" y="75946"/>
                </a:lnTo>
                <a:lnTo>
                  <a:pt x="8784971" y="75946"/>
                </a:lnTo>
                <a:lnTo>
                  <a:pt x="8784971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 sz="1350" kern="0">
              <a:solidFill>
                <a:sysClr val="windowText" lastClr="000000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75289" y="162115"/>
            <a:ext cx="7116604" cy="276999"/>
          </a:xfrm>
        </p:spPr>
        <p:txBody>
          <a:bodyPr lIns="0" tIns="0" rIns="0" bIns="0"/>
          <a:lstStyle>
            <a:lvl1pPr>
              <a:defRPr sz="18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3005"/>
            <a:ext cx="3977640" cy="230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3005"/>
            <a:ext cx="3977640" cy="230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3977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75289" y="162115"/>
            <a:ext cx="7116604" cy="276999"/>
          </a:xfrm>
        </p:spPr>
        <p:txBody>
          <a:bodyPr lIns="0" tIns="0" rIns="0" bIns="0"/>
          <a:lstStyle>
            <a:lvl1pPr>
              <a:defRPr sz="18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52418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3504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731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25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98182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75289" y="162115"/>
            <a:ext cx="7116604" cy="276999"/>
          </a:xfrm>
        </p:spPr>
        <p:txBody>
          <a:bodyPr lIns="0" tIns="0" rIns="0" bIns="0"/>
          <a:lstStyle>
            <a:lvl1pPr>
              <a:defRPr sz="18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8620" y="844487"/>
            <a:ext cx="7650956" cy="173124"/>
          </a:xfrm>
        </p:spPr>
        <p:txBody>
          <a:bodyPr lIns="0" tIns="0" rIns="0" bIns="0"/>
          <a:lstStyle>
            <a:lvl1pPr>
              <a:defRPr sz="1125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11356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17006" y="229846"/>
            <a:ext cx="8467829" cy="4730693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1440752" y="580643"/>
            <a:ext cx="6588919" cy="95250"/>
          </a:xfrm>
          <a:custGeom>
            <a:avLst/>
            <a:gdLst/>
            <a:ahLst/>
            <a:cxnLst/>
            <a:rect l="l" t="t" r="r" b="b"/>
            <a:pathLst>
              <a:path w="8785225" h="127000">
                <a:moveTo>
                  <a:pt x="8784971" y="101219"/>
                </a:moveTo>
                <a:lnTo>
                  <a:pt x="0" y="101219"/>
                </a:lnTo>
                <a:lnTo>
                  <a:pt x="0" y="126492"/>
                </a:lnTo>
                <a:lnTo>
                  <a:pt x="8784971" y="126492"/>
                </a:lnTo>
                <a:lnTo>
                  <a:pt x="8784971" y="101219"/>
                </a:lnTo>
                <a:close/>
              </a:path>
              <a:path w="8785225" h="127000">
                <a:moveTo>
                  <a:pt x="8784971" y="0"/>
                </a:moveTo>
                <a:lnTo>
                  <a:pt x="0" y="0"/>
                </a:lnTo>
                <a:lnTo>
                  <a:pt x="0" y="75946"/>
                </a:lnTo>
                <a:lnTo>
                  <a:pt x="8784971" y="75946"/>
                </a:lnTo>
                <a:lnTo>
                  <a:pt x="8784971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 sz="1350" kern="0">
              <a:solidFill>
                <a:sysClr val="windowText" lastClr="000000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75289" y="162115"/>
            <a:ext cx="7116604" cy="276999"/>
          </a:xfrm>
        </p:spPr>
        <p:txBody>
          <a:bodyPr lIns="0" tIns="0" rIns="0" bIns="0"/>
          <a:lstStyle>
            <a:lvl1pPr>
              <a:defRPr sz="18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3005"/>
            <a:ext cx="3977640" cy="230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3005"/>
            <a:ext cx="3977640" cy="230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800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F716F-681F-4979-9851-93B03979CE86}" type="datetime1">
              <a:rPr lang="ru-RU" smtClean="0"/>
              <a:t>11.12.2025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72003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75289" y="162115"/>
            <a:ext cx="7116604" cy="276999"/>
          </a:xfrm>
        </p:spPr>
        <p:txBody>
          <a:bodyPr lIns="0" tIns="0" rIns="0" bIns="0"/>
          <a:lstStyle>
            <a:lvl1pPr>
              <a:defRPr sz="18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77324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75879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731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25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99549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75289" y="162115"/>
            <a:ext cx="7116604" cy="276999"/>
          </a:xfrm>
        </p:spPr>
        <p:txBody>
          <a:bodyPr lIns="0" tIns="0" rIns="0" bIns="0"/>
          <a:lstStyle>
            <a:lvl1pPr>
              <a:defRPr sz="18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8620" y="844487"/>
            <a:ext cx="7650956" cy="173124"/>
          </a:xfrm>
        </p:spPr>
        <p:txBody>
          <a:bodyPr lIns="0" tIns="0" rIns="0" bIns="0"/>
          <a:lstStyle>
            <a:lvl1pPr>
              <a:defRPr sz="1125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23175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17006" y="229846"/>
            <a:ext cx="8467829" cy="4730693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1440752" y="580643"/>
            <a:ext cx="6588919" cy="95250"/>
          </a:xfrm>
          <a:custGeom>
            <a:avLst/>
            <a:gdLst/>
            <a:ahLst/>
            <a:cxnLst/>
            <a:rect l="l" t="t" r="r" b="b"/>
            <a:pathLst>
              <a:path w="8785225" h="127000">
                <a:moveTo>
                  <a:pt x="8784971" y="101219"/>
                </a:moveTo>
                <a:lnTo>
                  <a:pt x="0" y="101219"/>
                </a:lnTo>
                <a:lnTo>
                  <a:pt x="0" y="126492"/>
                </a:lnTo>
                <a:lnTo>
                  <a:pt x="8784971" y="126492"/>
                </a:lnTo>
                <a:lnTo>
                  <a:pt x="8784971" y="101219"/>
                </a:lnTo>
                <a:close/>
              </a:path>
              <a:path w="8785225" h="127000">
                <a:moveTo>
                  <a:pt x="8784971" y="0"/>
                </a:moveTo>
                <a:lnTo>
                  <a:pt x="0" y="0"/>
                </a:lnTo>
                <a:lnTo>
                  <a:pt x="0" y="75946"/>
                </a:lnTo>
                <a:lnTo>
                  <a:pt x="8784971" y="75946"/>
                </a:lnTo>
                <a:lnTo>
                  <a:pt x="8784971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 sz="1350" kern="0">
              <a:solidFill>
                <a:sysClr val="windowText" lastClr="000000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75289" y="162115"/>
            <a:ext cx="7116604" cy="276999"/>
          </a:xfrm>
        </p:spPr>
        <p:txBody>
          <a:bodyPr lIns="0" tIns="0" rIns="0" bIns="0"/>
          <a:lstStyle>
            <a:lvl1pPr>
              <a:defRPr sz="18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3005"/>
            <a:ext cx="3977640" cy="230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3005"/>
            <a:ext cx="3977640" cy="230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51489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75289" y="162115"/>
            <a:ext cx="7116604" cy="276999"/>
          </a:xfrm>
        </p:spPr>
        <p:txBody>
          <a:bodyPr lIns="0" tIns="0" rIns="0" bIns="0"/>
          <a:lstStyle>
            <a:lvl1pPr>
              <a:defRPr sz="18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52306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836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731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25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51193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75289" y="162115"/>
            <a:ext cx="7116604" cy="276999"/>
          </a:xfrm>
        </p:spPr>
        <p:txBody>
          <a:bodyPr lIns="0" tIns="0" rIns="0" bIns="0"/>
          <a:lstStyle>
            <a:lvl1pPr>
              <a:defRPr sz="18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8620" y="844487"/>
            <a:ext cx="7650956" cy="173124"/>
          </a:xfrm>
        </p:spPr>
        <p:txBody>
          <a:bodyPr lIns="0" tIns="0" rIns="0" bIns="0"/>
          <a:lstStyle>
            <a:lvl1pPr>
              <a:defRPr sz="1125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59215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17006" y="229846"/>
            <a:ext cx="8467829" cy="4730693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1440752" y="580643"/>
            <a:ext cx="6588919" cy="95250"/>
          </a:xfrm>
          <a:custGeom>
            <a:avLst/>
            <a:gdLst/>
            <a:ahLst/>
            <a:cxnLst/>
            <a:rect l="l" t="t" r="r" b="b"/>
            <a:pathLst>
              <a:path w="8785225" h="127000">
                <a:moveTo>
                  <a:pt x="8784971" y="101219"/>
                </a:moveTo>
                <a:lnTo>
                  <a:pt x="0" y="101219"/>
                </a:lnTo>
                <a:lnTo>
                  <a:pt x="0" y="126492"/>
                </a:lnTo>
                <a:lnTo>
                  <a:pt x="8784971" y="126492"/>
                </a:lnTo>
                <a:lnTo>
                  <a:pt x="8784971" y="101219"/>
                </a:lnTo>
                <a:close/>
              </a:path>
              <a:path w="8785225" h="127000">
                <a:moveTo>
                  <a:pt x="8784971" y="0"/>
                </a:moveTo>
                <a:lnTo>
                  <a:pt x="0" y="0"/>
                </a:lnTo>
                <a:lnTo>
                  <a:pt x="0" y="75946"/>
                </a:lnTo>
                <a:lnTo>
                  <a:pt x="8784971" y="75946"/>
                </a:lnTo>
                <a:lnTo>
                  <a:pt x="8784971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 sz="1350" kern="0">
              <a:solidFill>
                <a:sysClr val="windowText" lastClr="000000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75289" y="162115"/>
            <a:ext cx="7116604" cy="276999"/>
          </a:xfrm>
        </p:spPr>
        <p:txBody>
          <a:bodyPr lIns="0" tIns="0" rIns="0" bIns="0"/>
          <a:lstStyle>
            <a:lvl1pPr>
              <a:defRPr sz="18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3005"/>
            <a:ext cx="3977640" cy="230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3005"/>
            <a:ext cx="3977640" cy="230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822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88C7B-9ADB-41BA-A55D-4D3F0695B71E}" type="datetime1">
              <a:rPr lang="ru-RU" smtClean="0"/>
              <a:t>11.12.2025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62513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75289" y="162115"/>
            <a:ext cx="7116604" cy="276999"/>
          </a:xfrm>
        </p:spPr>
        <p:txBody>
          <a:bodyPr lIns="0" tIns="0" rIns="0" bIns="0"/>
          <a:lstStyle>
            <a:lvl1pPr>
              <a:defRPr sz="18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69210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82227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731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25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84318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75289" y="162115"/>
            <a:ext cx="7116604" cy="276999"/>
          </a:xfrm>
        </p:spPr>
        <p:txBody>
          <a:bodyPr lIns="0" tIns="0" rIns="0" bIns="0"/>
          <a:lstStyle>
            <a:lvl1pPr>
              <a:defRPr sz="18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8620" y="844487"/>
            <a:ext cx="7650956" cy="173124"/>
          </a:xfrm>
        </p:spPr>
        <p:txBody>
          <a:bodyPr lIns="0" tIns="0" rIns="0" bIns="0"/>
          <a:lstStyle>
            <a:lvl1pPr>
              <a:defRPr sz="1125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20018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17006" y="229846"/>
            <a:ext cx="8467829" cy="4730693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1440752" y="580643"/>
            <a:ext cx="6588919" cy="95250"/>
          </a:xfrm>
          <a:custGeom>
            <a:avLst/>
            <a:gdLst/>
            <a:ahLst/>
            <a:cxnLst/>
            <a:rect l="l" t="t" r="r" b="b"/>
            <a:pathLst>
              <a:path w="8785225" h="127000">
                <a:moveTo>
                  <a:pt x="8784971" y="101219"/>
                </a:moveTo>
                <a:lnTo>
                  <a:pt x="0" y="101219"/>
                </a:lnTo>
                <a:lnTo>
                  <a:pt x="0" y="126492"/>
                </a:lnTo>
                <a:lnTo>
                  <a:pt x="8784971" y="126492"/>
                </a:lnTo>
                <a:lnTo>
                  <a:pt x="8784971" y="101219"/>
                </a:lnTo>
                <a:close/>
              </a:path>
              <a:path w="8785225" h="127000">
                <a:moveTo>
                  <a:pt x="8784971" y="0"/>
                </a:moveTo>
                <a:lnTo>
                  <a:pt x="0" y="0"/>
                </a:lnTo>
                <a:lnTo>
                  <a:pt x="0" y="75946"/>
                </a:lnTo>
                <a:lnTo>
                  <a:pt x="8784971" y="75946"/>
                </a:lnTo>
                <a:lnTo>
                  <a:pt x="8784971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 sz="1350" kern="0">
              <a:solidFill>
                <a:sysClr val="windowText" lastClr="000000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75289" y="162115"/>
            <a:ext cx="7116604" cy="276999"/>
          </a:xfrm>
        </p:spPr>
        <p:txBody>
          <a:bodyPr lIns="0" tIns="0" rIns="0" bIns="0"/>
          <a:lstStyle>
            <a:lvl1pPr>
              <a:defRPr sz="18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3005"/>
            <a:ext cx="3977640" cy="230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3005"/>
            <a:ext cx="3977640" cy="230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51030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75289" y="162115"/>
            <a:ext cx="7116604" cy="276999"/>
          </a:xfrm>
        </p:spPr>
        <p:txBody>
          <a:bodyPr lIns="0" tIns="0" rIns="0" bIns="0"/>
          <a:lstStyle>
            <a:lvl1pPr>
              <a:defRPr sz="18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86521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72657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731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25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03363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75289" y="162115"/>
            <a:ext cx="7116604" cy="276999"/>
          </a:xfrm>
        </p:spPr>
        <p:txBody>
          <a:bodyPr lIns="0" tIns="0" rIns="0" bIns="0"/>
          <a:lstStyle>
            <a:lvl1pPr>
              <a:defRPr sz="18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8620" y="844487"/>
            <a:ext cx="7650956" cy="173124"/>
          </a:xfrm>
        </p:spPr>
        <p:txBody>
          <a:bodyPr lIns="0" tIns="0" rIns="0" bIns="0"/>
          <a:lstStyle>
            <a:lvl1pPr>
              <a:defRPr sz="1125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79021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17006" y="229846"/>
            <a:ext cx="8467829" cy="4730693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1440752" y="580643"/>
            <a:ext cx="6588919" cy="95250"/>
          </a:xfrm>
          <a:custGeom>
            <a:avLst/>
            <a:gdLst/>
            <a:ahLst/>
            <a:cxnLst/>
            <a:rect l="l" t="t" r="r" b="b"/>
            <a:pathLst>
              <a:path w="8785225" h="127000">
                <a:moveTo>
                  <a:pt x="8784971" y="101219"/>
                </a:moveTo>
                <a:lnTo>
                  <a:pt x="0" y="101219"/>
                </a:lnTo>
                <a:lnTo>
                  <a:pt x="0" y="126492"/>
                </a:lnTo>
                <a:lnTo>
                  <a:pt x="8784971" y="126492"/>
                </a:lnTo>
                <a:lnTo>
                  <a:pt x="8784971" y="101219"/>
                </a:lnTo>
                <a:close/>
              </a:path>
              <a:path w="8785225" h="127000">
                <a:moveTo>
                  <a:pt x="8784971" y="0"/>
                </a:moveTo>
                <a:lnTo>
                  <a:pt x="0" y="0"/>
                </a:lnTo>
                <a:lnTo>
                  <a:pt x="0" y="75946"/>
                </a:lnTo>
                <a:lnTo>
                  <a:pt x="8784971" y="75946"/>
                </a:lnTo>
                <a:lnTo>
                  <a:pt x="8784971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 sz="1350" kern="0">
              <a:solidFill>
                <a:sysClr val="windowText" lastClr="000000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75289" y="162115"/>
            <a:ext cx="7116604" cy="276999"/>
          </a:xfrm>
        </p:spPr>
        <p:txBody>
          <a:bodyPr lIns="0" tIns="0" rIns="0" bIns="0"/>
          <a:lstStyle>
            <a:lvl1pPr>
              <a:defRPr sz="18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3005"/>
            <a:ext cx="3977640" cy="230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3005"/>
            <a:ext cx="3977640" cy="230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293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5B53C-431A-401F-BC4E-05FF3C48C890}" type="datetime1">
              <a:rPr lang="ru-RU" smtClean="0"/>
              <a:t>11.12.2025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87565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75289" y="162115"/>
            <a:ext cx="7116604" cy="276999"/>
          </a:xfrm>
        </p:spPr>
        <p:txBody>
          <a:bodyPr lIns="0" tIns="0" rIns="0" bIns="0"/>
          <a:lstStyle>
            <a:lvl1pPr>
              <a:defRPr sz="18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66586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982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2F3A1-0296-456E-9C93-A92A355E10B5}" type="datetime1">
              <a:rPr lang="ru-RU" smtClean="0"/>
              <a:t>11.12.2025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7536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0AE72-88C5-4480-BF1E-FC2071F1D53C}" type="datetime1">
              <a:rPr lang="ru-RU" smtClean="0"/>
              <a:t>11.12.2025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663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F8BA3-E188-4209-AD16-CB05A2F6036C}" type="datetime1">
              <a:rPr lang="ru-RU" smtClean="0"/>
              <a:t>11.12.2025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9015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4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theme" Target="../theme/theme10.xml"/><Relationship Id="rId5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5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9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theme" Target="../theme/theme11.xml"/><Relationship Id="rId5" Type="http://schemas.openxmlformats.org/officeDocument/2006/relationships/slideLayout" Target="../slideLayouts/slideLayout61.xml"/><Relationship Id="rId4" Type="http://schemas.openxmlformats.org/officeDocument/2006/relationships/slideLayout" Target="../slideLayouts/slideLayout6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0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4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theme" Target="../theme/theme7.xml"/><Relationship Id="rId5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0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4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theme" Target="../theme/theme8.xml"/><Relationship Id="rId5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9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theme" Target="../theme/theme9.xml"/><Relationship Id="rId5" Type="http://schemas.openxmlformats.org/officeDocument/2006/relationships/slideLayout" Target="../slideLayouts/slideLayout51.xml"/><Relationship Id="rId4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6E61CC-0FC7-4E3F-A0EB-A55C1B9F9107}" type="datetime1">
              <a:rPr lang="ru-RU" smtClean="0"/>
              <a:t>11.12.2025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146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17006" y="229846"/>
            <a:ext cx="8467829" cy="4730693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75289" y="162115"/>
            <a:ext cx="7116604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8620" y="844487"/>
            <a:ext cx="7650956" cy="230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er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kern="0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 ker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3455"/>
            <a:ext cx="21031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ker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er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584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342900">
        <a:defRPr>
          <a:latin typeface="+mn-lt"/>
          <a:ea typeface="+mn-ea"/>
          <a:cs typeface="+mn-cs"/>
        </a:defRPr>
      </a:lvl2pPr>
      <a:lvl3pPr marL="685800">
        <a:defRPr>
          <a:latin typeface="+mn-lt"/>
          <a:ea typeface="+mn-ea"/>
          <a:cs typeface="+mn-cs"/>
        </a:defRPr>
      </a:lvl3pPr>
      <a:lvl4pPr marL="1028700">
        <a:defRPr>
          <a:latin typeface="+mn-lt"/>
          <a:ea typeface="+mn-ea"/>
          <a:cs typeface="+mn-cs"/>
        </a:defRPr>
      </a:lvl4pPr>
      <a:lvl5pPr marL="1371600">
        <a:defRPr>
          <a:latin typeface="+mn-lt"/>
          <a:ea typeface="+mn-ea"/>
          <a:cs typeface="+mn-cs"/>
        </a:defRPr>
      </a:lvl5pPr>
      <a:lvl6pPr marL="1714500">
        <a:defRPr>
          <a:latin typeface="+mn-lt"/>
          <a:ea typeface="+mn-ea"/>
          <a:cs typeface="+mn-cs"/>
        </a:defRPr>
      </a:lvl6pPr>
      <a:lvl7pPr marL="2057400">
        <a:defRPr>
          <a:latin typeface="+mn-lt"/>
          <a:ea typeface="+mn-ea"/>
          <a:cs typeface="+mn-cs"/>
        </a:defRPr>
      </a:lvl7pPr>
      <a:lvl8pPr marL="2400300">
        <a:defRPr>
          <a:latin typeface="+mn-lt"/>
          <a:ea typeface="+mn-ea"/>
          <a:cs typeface="+mn-cs"/>
        </a:defRPr>
      </a:lvl8pPr>
      <a:lvl9pPr marL="27432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342900">
        <a:defRPr>
          <a:latin typeface="+mn-lt"/>
          <a:ea typeface="+mn-ea"/>
          <a:cs typeface="+mn-cs"/>
        </a:defRPr>
      </a:lvl2pPr>
      <a:lvl3pPr marL="685800">
        <a:defRPr>
          <a:latin typeface="+mn-lt"/>
          <a:ea typeface="+mn-ea"/>
          <a:cs typeface="+mn-cs"/>
        </a:defRPr>
      </a:lvl3pPr>
      <a:lvl4pPr marL="1028700">
        <a:defRPr>
          <a:latin typeface="+mn-lt"/>
          <a:ea typeface="+mn-ea"/>
          <a:cs typeface="+mn-cs"/>
        </a:defRPr>
      </a:lvl4pPr>
      <a:lvl5pPr marL="1371600">
        <a:defRPr>
          <a:latin typeface="+mn-lt"/>
          <a:ea typeface="+mn-ea"/>
          <a:cs typeface="+mn-cs"/>
        </a:defRPr>
      </a:lvl5pPr>
      <a:lvl6pPr marL="1714500">
        <a:defRPr>
          <a:latin typeface="+mn-lt"/>
          <a:ea typeface="+mn-ea"/>
          <a:cs typeface="+mn-cs"/>
        </a:defRPr>
      </a:lvl6pPr>
      <a:lvl7pPr marL="2057400">
        <a:defRPr>
          <a:latin typeface="+mn-lt"/>
          <a:ea typeface="+mn-ea"/>
          <a:cs typeface="+mn-cs"/>
        </a:defRPr>
      </a:lvl7pPr>
      <a:lvl8pPr marL="2400300">
        <a:defRPr>
          <a:latin typeface="+mn-lt"/>
          <a:ea typeface="+mn-ea"/>
          <a:cs typeface="+mn-cs"/>
        </a:defRPr>
      </a:lvl8pPr>
      <a:lvl9pPr marL="2743200">
        <a:defRPr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17006" y="229846"/>
            <a:ext cx="8467829" cy="4730693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75289" y="162115"/>
            <a:ext cx="7116604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8620" y="844487"/>
            <a:ext cx="7650956" cy="230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er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kern="0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 ker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3455"/>
            <a:ext cx="21031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ker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er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148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342900">
        <a:defRPr>
          <a:latin typeface="+mn-lt"/>
          <a:ea typeface="+mn-ea"/>
          <a:cs typeface="+mn-cs"/>
        </a:defRPr>
      </a:lvl2pPr>
      <a:lvl3pPr marL="685800">
        <a:defRPr>
          <a:latin typeface="+mn-lt"/>
          <a:ea typeface="+mn-ea"/>
          <a:cs typeface="+mn-cs"/>
        </a:defRPr>
      </a:lvl3pPr>
      <a:lvl4pPr marL="1028700">
        <a:defRPr>
          <a:latin typeface="+mn-lt"/>
          <a:ea typeface="+mn-ea"/>
          <a:cs typeface="+mn-cs"/>
        </a:defRPr>
      </a:lvl4pPr>
      <a:lvl5pPr marL="1371600">
        <a:defRPr>
          <a:latin typeface="+mn-lt"/>
          <a:ea typeface="+mn-ea"/>
          <a:cs typeface="+mn-cs"/>
        </a:defRPr>
      </a:lvl5pPr>
      <a:lvl6pPr marL="1714500">
        <a:defRPr>
          <a:latin typeface="+mn-lt"/>
          <a:ea typeface="+mn-ea"/>
          <a:cs typeface="+mn-cs"/>
        </a:defRPr>
      </a:lvl6pPr>
      <a:lvl7pPr marL="2057400">
        <a:defRPr>
          <a:latin typeface="+mn-lt"/>
          <a:ea typeface="+mn-ea"/>
          <a:cs typeface="+mn-cs"/>
        </a:defRPr>
      </a:lvl7pPr>
      <a:lvl8pPr marL="2400300">
        <a:defRPr>
          <a:latin typeface="+mn-lt"/>
          <a:ea typeface="+mn-ea"/>
          <a:cs typeface="+mn-cs"/>
        </a:defRPr>
      </a:lvl8pPr>
      <a:lvl9pPr marL="27432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342900">
        <a:defRPr>
          <a:latin typeface="+mn-lt"/>
          <a:ea typeface="+mn-ea"/>
          <a:cs typeface="+mn-cs"/>
        </a:defRPr>
      </a:lvl2pPr>
      <a:lvl3pPr marL="685800">
        <a:defRPr>
          <a:latin typeface="+mn-lt"/>
          <a:ea typeface="+mn-ea"/>
          <a:cs typeface="+mn-cs"/>
        </a:defRPr>
      </a:lvl3pPr>
      <a:lvl4pPr marL="1028700">
        <a:defRPr>
          <a:latin typeface="+mn-lt"/>
          <a:ea typeface="+mn-ea"/>
          <a:cs typeface="+mn-cs"/>
        </a:defRPr>
      </a:lvl4pPr>
      <a:lvl5pPr marL="1371600">
        <a:defRPr>
          <a:latin typeface="+mn-lt"/>
          <a:ea typeface="+mn-ea"/>
          <a:cs typeface="+mn-cs"/>
        </a:defRPr>
      </a:lvl5pPr>
      <a:lvl6pPr marL="1714500">
        <a:defRPr>
          <a:latin typeface="+mn-lt"/>
          <a:ea typeface="+mn-ea"/>
          <a:cs typeface="+mn-cs"/>
        </a:defRPr>
      </a:lvl6pPr>
      <a:lvl7pPr marL="2057400">
        <a:defRPr>
          <a:latin typeface="+mn-lt"/>
          <a:ea typeface="+mn-ea"/>
          <a:cs typeface="+mn-cs"/>
        </a:defRPr>
      </a:lvl7pPr>
      <a:lvl8pPr marL="2400300">
        <a:defRPr>
          <a:latin typeface="+mn-lt"/>
          <a:ea typeface="+mn-ea"/>
          <a:cs typeface="+mn-cs"/>
        </a:defRPr>
      </a:lvl8pPr>
      <a:lvl9pPr marL="27432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17006" y="229846"/>
            <a:ext cx="8467829" cy="4730693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75289" y="162115"/>
            <a:ext cx="7116604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8620" y="844487"/>
            <a:ext cx="7650956" cy="230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er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kern="0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 ker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3455"/>
            <a:ext cx="21031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ker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er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113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342900">
        <a:defRPr>
          <a:latin typeface="+mn-lt"/>
          <a:ea typeface="+mn-ea"/>
          <a:cs typeface="+mn-cs"/>
        </a:defRPr>
      </a:lvl2pPr>
      <a:lvl3pPr marL="685800">
        <a:defRPr>
          <a:latin typeface="+mn-lt"/>
          <a:ea typeface="+mn-ea"/>
          <a:cs typeface="+mn-cs"/>
        </a:defRPr>
      </a:lvl3pPr>
      <a:lvl4pPr marL="1028700">
        <a:defRPr>
          <a:latin typeface="+mn-lt"/>
          <a:ea typeface="+mn-ea"/>
          <a:cs typeface="+mn-cs"/>
        </a:defRPr>
      </a:lvl4pPr>
      <a:lvl5pPr marL="1371600">
        <a:defRPr>
          <a:latin typeface="+mn-lt"/>
          <a:ea typeface="+mn-ea"/>
          <a:cs typeface="+mn-cs"/>
        </a:defRPr>
      </a:lvl5pPr>
      <a:lvl6pPr marL="1714500">
        <a:defRPr>
          <a:latin typeface="+mn-lt"/>
          <a:ea typeface="+mn-ea"/>
          <a:cs typeface="+mn-cs"/>
        </a:defRPr>
      </a:lvl6pPr>
      <a:lvl7pPr marL="2057400">
        <a:defRPr>
          <a:latin typeface="+mn-lt"/>
          <a:ea typeface="+mn-ea"/>
          <a:cs typeface="+mn-cs"/>
        </a:defRPr>
      </a:lvl7pPr>
      <a:lvl8pPr marL="2400300">
        <a:defRPr>
          <a:latin typeface="+mn-lt"/>
          <a:ea typeface="+mn-ea"/>
          <a:cs typeface="+mn-cs"/>
        </a:defRPr>
      </a:lvl8pPr>
      <a:lvl9pPr marL="27432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342900">
        <a:defRPr>
          <a:latin typeface="+mn-lt"/>
          <a:ea typeface="+mn-ea"/>
          <a:cs typeface="+mn-cs"/>
        </a:defRPr>
      </a:lvl2pPr>
      <a:lvl3pPr marL="685800">
        <a:defRPr>
          <a:latin typeface="+mn-lt"/>
          <a:ea typeface="+mn-ea"/>
          <a:cs typeface="+mn-cs"/>
        </a:defRPr>
      </a:lvl3pPr>
      <a:lvl4pPr marL="1028700">
        <a:defRPr>
          <a:latin typeface="+mn-lt"/>
          <a:ea typeface="+mn-ea"/>
          <a:cs typeface="+mn-cs"/>
        </a:defRPr>
      </a:lvl4pPr>
      <a:lvl5pPr marL="1371600">
        <a:defRPr>
          <a:latin typeface="+mn-lt"/>
          <a:ea typeface="+mn-ea"/>
          <a:cs typeface="+mn-cs"/>
        </a:defRPr>
      </a:lvl5pPr>
      <a:lvl6pPr marL="1714500">
        <a:defRPr>
          <a:latin typeface="+mn-lt"/>
          <a:ea typeface="+mn-ea"/>
          <a:cs typeface="+mn-cs"/>
        </a:defRPr>
      </a:lvl6pPr>
      <a:lvl7pPr marL="2057400">
        <a:defRPr>
          <a:latin typeface="+mn-lt"/>
          <a:ea typeface="+mn-ea"/>
          <a:cs typeface="+mn-cs"/>
        </a:defRPr>
      </a:lvl7pPr>
      <a:lvl8pPr marL="2400300">
        <a:defRPr>
          <a:latin typeface="+mn-lt"/>
          <a:ea typeface="+mn-ea"/>
          <a:cs typeface="+mn-cs"/>
        </a:defRPr>
      </a:lvl8pPr>
      <a:lvl9pPr marL="2743200">
        <a:defRPr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17006" y="229846"/>
            <a:ext cx="8467829" cy="4730693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75289" y="162115"/>
            <a:ext cx="7116604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8620" y="844487"/>
            <a:ext cx="7650956" cy="230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er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kern="0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 ker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3455"/>
            <a:ext cx="21031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ker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er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936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342900">
        <a:defRPr>
          <a:latin typeface="+mn-lt"/>
          <a:ea typeface="+mn-ea"/>
          <a:cs typeface="+mn-cs"/>
        </a:defRPr>
      </a:lvl2pPr>
      <a:lvl3pPr marL="685800">
        <a:defRPr>
          <a:latin typeface="+mn-lt"/>
          <a:ea typeface="+mn-ea"/>
          <a:cs typeface="+mn-cs"/>
        </a:defRPr>
      </a:lvl3pPr>
      <a:lvl4pPr marL="1028700">
        <a:defRPr>
          <a:latin typeface="+mn-lt"/>
          <a:ea typeface="+mn-ea"/>
          <a:cs typeface="+mn-cs"/>
        </a:defRPr>
      </a:lvl4pPr>
      <a:lvl5pPr marL="1371600">
        <a:defRPr>
          <a:latin typeface="+mn-lt"/>
          <a:ea typeface="+mn-ea"/>
          <a:cs typeface="+mn-cs"/>
        </a:defRPr>
      </a:lvl5pPr>
      <a:lvl6pPr marL="1714500">
        <a:defRPr>
          <a:latin typeface="+mn-lt"/>
          <a:ea typeface="+mn-ea"/>
          <a:cs typeface="+mn-cs"/>
        </a:defRPr>
      </a:lvl6pPr>
      <a:lvl7pPr marL="2057400">
        <a:defRPr>
          <a:latin typeface="+mn-lt"/>
          <a:ea typeface="+mn-ea"/>
          <a:cs typeface="+mn-cs"/>
        </a:defRPr>
      </a:lvl7pPr>
      <a:lvl8pPr marL="2400300">
        <a:defRPr>
          <a:latin typeface="+mn-lt"/>
          <a:ea typeface="+mn-ea"/>
          <a:cs typeface="+mn-cs"/>
        </a:defRPr>
      </a:lvl8pPr>
      <a:lvl9pPr marL="27432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342900">
        <a:defRPr>
          <a:latin typeface="+mn-lt"/>
          <a:ea typeface="+mn-ea"/>
          <a:cs typeface="+mn-cs"/>
        </a:defRPr>
      </a:lvl2pPr>
      <a:lvl3pPr marL="685800">
        <a:defRPr>
          <a:latin typeface="+mn-lt"/>
          <a:ea typeface="+mn-ea"/>
          <a:cs typeface="+mn-cs"/>
        </a:defRPr>
      </a:lvl3pPr>
      <a:lvl4pPr marL="1028700">
        <a:defRPr>
          <a:latin typeface="+mn-lt"/>
          <a:ea typeface="+mn-ea"/>
          <a:cs typeface="+mn-cs"/>
        </a:defRPr>
      </a:lvl4pPr>
      <a:lvl5pPr marL="1371600">
        <a:defRPr>
          <a:latin typeface="+mn-lt"/>
          <a:ea typeface="+mn-ea"/>
          <a:cs typeface="+mn-cs"/>
        </a:defRPr>
      </a:lvl5pPr>
      <a:lvl6pPr marL="1714500">
        <a:defRPr>
          <a:latin typeface="+mn-lt"/>
          <a:ea typeface="+mn-ea"/>
          <a:cs typeface="+mn-cs"/>
        </a:defRPr>
      </a:lvl6pPr>
      <a:lvl7pPr marL="2057400">
        <a:defRPr>
          <a:latin typeface="+mn-lt"/>
          <a:ea typeface="+mn-ea"/>
          <a:cs typeface="+mn-cs"/>
        </a:defRPr>
      </a:lvl7pPr>
      <a:lvl8pPr marL="2400300">
        <a:defRPr>
          <a:latin typeface="+mn-lt"/>
          <a:ea typeface="+mn-ea"/>
          <a:cs typeface="+mn-cs"/>
        </a:defRPr>
      </a:lvl8pPr>
      <a:lvl9pPr marL="2743200">
        <a:defRPr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17006" y="229846"/>
            <a:ext cx="8467829" cy="4730693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75289" y="162115"/>
            <a:ext cx="7116604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8620" y="844487"/>
            <a:ext cx="7650956" cy="230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er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kern="0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 ker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3455"/>
            <a:ext cx="21031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ker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er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160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342900">
        <a:defRPr>
          <a:latin typeface="+mn-lt"/>
          <a:ea typeface="+mn-ea"/>
          <a:cs typeface="+mn-cs"/>
        </a:defRPr>
      </a:lvl2pPr>
      <a:lvl3pPr marL="685800">
        <a:defRPr>
          <a:latin typeface="+mn-lt"/>
          <a:ea typeface="+mn-ea"/>
          <a:cs typeface="+mn-cs"/>
        </a:defRPr>
      </a:lvl3pPr>
      <a:lvl4pPr marL="1028700">
        <a:defRPr>
          <a:latin typeface="+mn-lt"/>
          <a:ea typeface="+mn-ea"/>
          <a:cs typeface="+mn-cs"/>
        </a:defRPr>
      </a:lvl4pPr>
      <a:lvl5pPr marL="1371600">
        <a:defRPr>
          <a:latin typeface="+mn-lt"/>
          <a:ea typeface="+mn-ea"/>
          <a:cs typeface="+mn-cs"/>
        </a:defRPr>
      </a:lvl5pPr>
      <a:lvl6pPr marL="1714500">
        <a:defRPr>
          <a:latin typeface="+mn-lt"/>
          <a:ea typeface="+mn-ea"/>
          <a:cs typeface="+mn-cs"/>
        </a:defRPr>
      </a:lvl6pPr>
      <a:lvl7pPr marL="2057400">
        <a:defRPr>
          <a:latin typeface="+mn-lt"/>
          <a:ea typeface="+mn-ea"/>
          <a:cs typeface="+mn-cs"/>
        </a:defRPr>
      </a:lvl7pPr>
      <a:lvl8pPr marL="2400300">
        <a:defRPr>
          <a:latin typeface="+mn-lt"/>
          <a:ea typeface="+mn-ea"/>
          <a:cs typeface="+mn-cs"/>
        </a:defRPr>
      </a:lvl8pPr>
      <a:lvl9pPr marL="27432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342900">
        <a:defRPr>
          <a:latin typeface="+mn-lt"/>
          <a:ea typeface="+mn-ea"/>
          <a:cs typeface="+mn-cs"/>
        </a:defRPr>
      </a:lvl2pPr>
      <a:lvl3pPr marL="685800">
        <a:defRPr>
          <a:latin typeface="+mn-lt"/>
          <a:ea typeface="+mn-ea"/>
          <a:cs typeface="+mn-cs"/>
        </a:defRPr>
      </a:lvl3pPr>
      <a:lvl4pPr marL="1028700">
        <a:defRPr>
          <a:latin typeface="+mn-lt"/>
          <a:ea typeface="+mn-ea"/>
          <a:cs typeface="+mn-cs"/>
        </a:defRPr>
      </a:lvl4pPr>
      <a:lvl5pPr marL="1371600">
        <a:defRPr>
          <a:latin typeface="+mn-lt"/>
          <a:ea typeface="+mn-ea"/>
          <a:cs typeface="+mn-cs"/>
        </a:defRPr>
      </a:lvl5pPr>
      <a:lvl6pPr marL="1714500">
        <a:defRPr>
          <a:latin typeface="+mn-lt"/>
          <a:ea typeface="+mn-ea"/>
          <a:cs typeface="+mn-cs"/>
        </a:defRPr>
      </a:lvl6pPr>
      <a:lvl7pPr marL="2057400">
        <a:defRPr>
          <a:latin typeface="+mn-lt"/>
          <a:ea typeface="+mn-ea"/>
          <a:cs typeface="+mn-cs"/>
        </a:defRPr>
      </a:lvl7pPr>
      <a:lvl8pPr marL="2400300">
        <a:defRPr>
          <a:latin typeface="+mn-lt"/>
          <a:ea typeface="+mn-ea"/>
          <a:cs typeface="+mn-cs"/>
        </a:defRPr>
      </a:lvl8pPr>
      <a:lvl9pPr marL="2743200">
        <a:defRPr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17006" y="229846"/>
            <a:ext cx="8467829" cy="4730693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75289" y="162115"/>
            <a:ext cx="7116604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8620" y="844487"/>
            <a:ext cx="7650956" cy="230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er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kern="0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 ker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3455"/>
            <a:ext cx="21031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ker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er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986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342900">
        <a:defRPr>
          <a:latin typeface="+mn-lt"/>
          <a:ea typeface="+mn-ea"/>
          <a:cs typeface="+mn-cs"/>
        </a:defRPr>
      </a:lvl2pPr>
      <a:lvl3pPr marL="685800">
        <a:defRPr>
          <a:latin typeface="+mn-lt"/>
          <a:ea typeface="+mn-ea"/>
          <a:cs typeface="+mn-cs"/>
        </a:defRPr>
      </a:lvl3pPr>
      <a:lvl4pPr marL="1028700">
        <a:defRPr>
          <a:latin typeface="+mn-lt"/>
          <a:ea typeface="+mn-ea"/>
          <a:cs typeface="+mn-cs"/>
        </a:defRPr>
      </a:lvl4pPr>
      <a:lvl5pPr marL="1371600">
        <a:defRPr>
          <a:latin typeface="+mn-lt"/>
          <a:ea typeface="+mn-ea"/>
          <a:cs typeface="+mn-cs"/>
        </a:defRPr>
      </a:lvl5pPr>
      <a:lvl6pPr marL="1714500">
        <a:defRPr>
          <a:latin typeface="+mn-lt"/>
          <a:ea typeface="+mn-ea"/>
          <a:cs typeface="+mn-cs"/>
        </a:defRPr>
      </a:lvl6pPr>
      <a:lvl7pPr marL="2057400">
        <a:defRPr>
          <a:latin typeface="+mn-lt"/>
          <a:ea typeface="+mn-ea"/>
          <a:cs typeface="+mn-cs"/>
        </a:defRPr>
      </a:lvl7pPr>
      <a:lvl8pPr marL="2400300">
        <a:defRPr>
          <a:latin typeface="+mn-lt"/>
          <a:ea typeface="+mn-ea"/>
          <a:cs typeface="+mn-cs"/>
        </a:defRPr>
      </a:lvl8pPr>
      <a:lvl9pPr marL="27432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342900">
        <a:defRPr>
          <a:latin typeface="+mn-lt"/>
          <a:ea typeface="+mn-ea"/>
          <a:cs typeface="+mn-cs"/>
        </a:defRPr>
      </a:lvl2pPr>
      <a:lvl3pPr marL="685800">
        <a:defRPr>
          <a:latin typeface="+mn-lt"/>
          <a:ea typeface="+mn-ea"/>
          <a:cs typeface="+mn-cs"/>
        </a:defRPr>
      </a:lvl3pPr>
      <a:lvl4pPr marL="1028700">
        <a:defRPr>
          <a:latin typeface="+mn-lt"/>
          <a:ea typeface="+mn-ea"/>
          <a:cs typeface="+mn-cs"/>
        </a:defRPr>
      </a:lvl4pPr>
      <a:lvl5pPr marL="1371600">
        <a:defRPr>
          <a:latin typeface="+mn-lt"/>
          <a:ea typeface="+mn-ea"/>
          <a:cs typeface="+mn-cs"/>
        </a:defRPr>
      </a:lvl5pPr>
      <a:lvl6pPr marL="1714500">
        <a:defRPr>
          <a:latin typeface="+mn-lt"/>
          <a:ea typeface="+mn-ea"/>
          <a:cs typeface="+mn-cs"/>
        </a:defRPr>
      </a:lvl6pPr>
      <a:lvl7pPr marL="2057400">
        <a:defRPr>
          <a:latin typeface="+mn-lt"/>
          <a:ea typeface="+mn-ea"/>
          <a:cs typeface="+mn-cs"/>
        </a:defRPr>
      </a:lvl7pPr>
      <a:lvl8pPr marL="2400300">
        <a:defRPr>
          <a:latin typeface="+mn-lt"/>
          <a:ea typeface="+mn-ea"/>
          <a:cs typeface="+mn-cs"/>
        </a:defRPr>
      </a:lvl8pPr>
      <a:lvl9pPr marL="2743200">
        <a:defRPr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17006" y="229846"/>
            <a:ext cx="8467829" cy="4730693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75289" y="162115"/>
            <a:ext cx="7116604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8620" y="844487"/>
            <a:ext cx="7650956" cy="230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er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kern="0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 ker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3455"/>
            <a:ext cx="21031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ker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er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791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342900">
        <a:defRPr>
          <a:latin typeface="+mn-lt"/>
          <a:ea typeface="+mn-ea"/>
          <a:cs typeface="+mn-cs"/>
        </a:defRPr>
      </a:lvl2pPr>
      <a:lvl3pPr marL="685800">
        <a:defRPr>
          <a:latin typeface="+mn-lt"/>
          <a:ea typeface="+mn-ea"/>
          <a:cs typeface="+mn-cs"/>
        </a:defRPr>
      </a:lvl3pPr>
      <a:lvl4pPr marL="1028700">
        <a:defRPr>
          <a:latin typeface="+mn-lt"/>
          <a:ea typeface="+mn-ea"/>
          <a:cs typeface="+mn-cs"/>
        </a:defRPr>
      </a:lvl4pPr>
      <a:lvl5pPr marL="1371600">
        <a:defRPr>
          <a:latin typeface="+mn-lt"/>
          <a:ea typeface="+mn-ea"/>
          <a:cs typeface="+mn-cs"/>
        </a:defRPr>
      </a:lvl5pPr>
      <a:lvl6pPr marL="1714500">
        <a:defRPr>
          <a:latin typeface="+mn-lt"/>
          <a:ea typeface="+mn-ea"/>
          <a:cs typeface="+mn-cs"/>
        </a:defRPr>
      </a:lvl6pPr>
      <a:lvl7pPr marL="2057400">
        <a:defRPr>
          <a:latin typeface="+mn-lt"/>
          <a:ea typeface="+mn-ea"/>
          <a:cs typeface="+mn-cs"/>
        </a:defRPr>
      </a:lvl7pPr>
      <a:lvl8pPr marL="2400300">
        <a:defRPr>
          <a:latin typeface="+mn-lt"/>
          <a:ea typeface="+mn-ea"/>
          <a:cs typeface="+mn-cs"/>
        </a:defRPr>
      </a:lvl8pPr>
      <a:lvl9pPr marL="27432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342900">
        <a:defRPr>
          <a:latin typeface="+mn-lt"/>
          <a:ea typeface="+mn-ea"/>
          <a:cs typeface="+mn-cs"/>
        </a:defRPr>
      </a:lvl2pPr>
      <a:lvl3pPr marL="685800">
        <a:defRPr>
          <a:latin typeface="+mn-lt"/>
          <a:ea typeface="+mn-ea"/>
          <a:cs typeface="+mn-cs"/>
        </a:defRPr>
      </a:lvl3pPr>
      <a:lvl4pPr marL="1028700">
        <a:defRPr>
          <a:latin typeface="+mn-lt"/>
          <a:ea typeface="+mn-ea"/>
          <a:cs typeface="+mn-cs"/>
        </a:defRPr>
      </a:lvl4pPr>
      <a:lvl5pPr marL="1371600">
        <a:defRPr>
          <a:latin typeface="+mn-lt"/>
          <a:ea typeface="+mn-ea"/>
          <a:cs typeface="+mn-cs"/>
        </a:defRPr>
      </a:lvl5pPr>
      <a:lvl6pPr marL="1714500">
        <a:defRPr>
          <a:latin typeface="+mn-lt"/>
          <a:ea typeface="+mn-ea"/>
          <a:cs typeface="+mn-cs"/>
        </a:defRPr>
      </a:lvl6pPr>
      <a:lvl7pPr marL="2057400">
        <a:defRPr>
          <a:latin typeface="+mn-lt"/>
          <a:ea typeface="+mn-ea"/>
          <a:cs typeface="+mn-cs"/>
        </a:defRPr>
      </a:lvl7pPr>
      <a:lvl8pPr marL="2400300">
        <a:defRPr>
          <a:latin typeface="+mn-lt"/>
          <a:ea typeface="+mn-ea"/>
          <a:cs typeface="+mn-cs"/>
        </a:defRPr>
      </a:lvl8pPr>
      <a:lvl9pPr marL="2743200">
        <a:defRPr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17006" y="229846"/>
            <a:ext cx="8467829" cy="4730693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75289" y="162115"/>
            <a:ext cx="7116604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8620" y="844487"/>
            <a:ext cx="7650956" cy="230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er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kern="0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 ker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3455"/>
            <a:ext cx="21031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ker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er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371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342900">
        <a:defRPr>
          <a:latin typeface="+mn-lt"/>
          <a:ea typeface="+mn-ea"/>
          <a:cs typeface="+mn-cs"/>
        </a:defRPr>
      </a:lvl2pPr>
      <a:lvl3pPr marL="685800">
        <a:defRPr>
          <a:latin typeface="+mn-lt"/>
          <a:ea typeface="+mn-ea"/>
          <a:cs typeface="+mn-cs"/>
        </a:defRPr>
      </a:lvl3pPr>
      <a:lvl4pPr marL="1028700">
        <a:defRPr>
          <a:latin typeface="+mn-lt"/>
          <a:ea typeface="+mn-ea"/>
          <a:cs typeface="+mn-cs"/>
        </a:defRPr>
      </a:lvl4pPr>
      <a:lvl5pPr marL="1371600">
        <a:defRPr>
          <a:latin typeface="+mn-lt"/>
          <a:ea typeface="+mn-ea"/>
          <a:cs typeface="+mn-cs"/>
        </a:defRPr>
      </a:lvl5pPr>
      <a:lvl6pPr marL="1714500">
        <a:defRPr>
          <a:latin typeface="+mn-lt"/>
          <a:ea typeface="+mn-ea"/>
          <a:cs typeface="+mn-cs"/>
        </a:defRPr>
      </a:lvl6pPr>
      <a:lvl7pPr marL="2057400">
        <a:defRPr>
          <a:latin typeface="+mn-lt"/>
          <a:ea typeface="+mn-ea"/>
          <a:cs typeface="+mn-cs"/>
        </a:defRPr>
      </a:lvl7pPr>
      <a:lvl8pPr marL="2400300">
        <a:defRPr>
          <a:latin typeface="+mn-lt"/>
          <a:ea typeface="+mn-ea"/>
          <a:cs typeface="+mn-cs"/>
        </a:defRPr>
      </a:lvl8pPr>
      <a:lvl9pPr marL="27432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342900">
        <a:defRPr>
          <a:latin typeface="+mn-lt"/>
          <a:ea typeface="+mn-ea"/>
          <a:cs typeface="+mn-cs"/>
        </a:defRPr>
      </a:lvl2pPr>
      <a:lvl3pPr marL="685800">
        <a:defRPr>
          <a:latin typeface="+mn-lt"/>
          <a:ea typeface="+mn-ea"/>
          <a:cs typeface="+mn-cs"/>
        </a:defRPr>
      </a:lvl3pPr>
      <a:lvl4pPr marL="1028700">
        <a:defRPr>
          <a:latin typeface="+mn-lt"/>
          <a:ea typeface="+mn-ea"/>
          <a:cs typeface="+mn-cs"/>
        </a:defRPr>
      </a:lvl4pPr>
      <a:lvl5pPr marL="1371600">
        <a:defRPr>
          <a:latin typeface="+mn-lt"/>
          <a:ea typeface="+mn-ea"/>
          <a:cs typeface="+mn-cs"/>
        </a:defRPr>
      </a:lvl5pPr>
      <a:lvl6pPr marL="1714500">
        <a:defRPr>
          <a:latin typeface="+mn-lt"/>
          <a:ea typeface="+mn-ea"/>
          <a:cs typeface="+mn-cs"/>
        </a:defRPr>
      </a:lvl6pPr>
      <a:lvl7pPr marL="2057400">
        <a:defRPr>
          <a:latin typeface="+mn-lt"/>
          <a:ea typeface="+mn-ea"/>
          <a:cs typeface="+mn-cs"/>
        </a:defRPr>
      </a:lvl7pPr>
      <a:lvl8pPr marL="2400300">
        <a:defRPr>
          <a:latin typeface="+mn-lt"/>
          <a:ea typeface="+mn-ea"/>
          <a:cs typeface="+mn-cs"/>
        </a:defRPr>
      </a:lvl8pPr>
      <a:lvl9pPr marL="2743200">
        <a:defRPr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17006" y="229846"/>
            <a:ext cx="8467829" cy="4730693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75289" y="162115"/>
            <a:ext cx="7116604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8620" y="844487"/>
            <a:ext cx="7650956" cy="230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er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kern="0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 ker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3455"/>
            <a:ext cx="21031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ker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er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296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342900">
        <a:defRPr>
          <a:latin typeface="+mn-lt"/>
          <a:ea typeface="+mn-ea"/>
          <a:cs typeface="+mn-cs"/>
        </a:defRPr>
      </a:lvl2pPr>
      <a:lvl3pPr marL="685800">
        <a:defRPr>
          <a:latin typeface="+mn-lt"/>
          <a:ea typeface="+mn-ea"/>
          <a:cs typeface="+mn-cs"/>
        </a:defRPr>
      </a:lvl3pPr>
      <a:lvl4pPr marL="1028700">
        <a:defRPr>
          <a:latin typeface="+mn-lt"/>
          <a:ea typeface="+mn-ea"/>
          <a:cs typeface="+mn-cs"/>
        </a:defRPr>
      </a:lvl4pPr>
      <a:lvl5pPr marL="1371600">
        <a:defRPr>
          <a:latin typeface="+mn-lt"/>
          <a:ea typeface="+mn-ea"/>
          <a:cs typeface="+mn-cs"/>
        </a:defRPr>
      </a:lvl5pPr>
      <a:lvl6pPr marL="1714500">
        <a:defRPr>
          <a:latin typeface="+mn-lt"/>
          <a:ea typeface="+mn-ea"/>
          <a:cs typeface="+mn-cs"/>
        </a:defRPr>
      </a:lvl6pPr>
      <a:lvl7pPr marL="2057400">
        <a:defRPr>
          <a:latin typeface="+mn-lt"/>
          <a:ea typeface="+mn-ea"/>
          <a:cs typeface="+mn-cs"/>
        </a:defRPr>
      </a:lvl7pPr>
      <a:lvl8pPr marL="2400300">
        <a:defRPr>
          <a:latin typeface="+mn-lt"/>
          <a:ea typeface="+mn-ea"/>
          <a:cs typeface="+mn-cs"/>
        </a:defRPr>
      </a:lvl8pPr>
      <a:lvl9pPr marL="27432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342900">
        <a:defRPr>
          <a:latin typeface="+mn-lt"/>
          <a:ea typeface="+mn-ea"/>
          <a:cs typeface="+mn-cs"/>
        </a:defRPr>
      </a:lvl2pPr>
      <a:lvl3pPr marL="685800">
        <a:defRPr>
          <a:latin typeface="+mn-lt"/>
          <a:ea typeface="+mn-ea"/>
          <a:cs typeface="+mn-cs"/>
        </a:defRPr>
      </a:lvl3pPr>
      <a:lvl4pPr marL="1028700">
        <a:defRPr>
          <a:latin typeface="+mn-lt"/>
          <a:ea typeface="+mn-ea"/>
          <a:cs typeface="+mn-cs"/>
        </a:defRPr>
      </a:lvl4pPr>
      <a:lvl5pPr marL="1371600">
        <a:defRPr>
          <a:latin typeface="+mn-lt"/>
          <a:ea typeface="+mn-ea"/>
          <a:cs typeface="+mn-cs"/>
        </a:defRPr>
      </a:lvl5pPr>
      <a:lvl6pPr marL="1714500">
        <a:defRPr>
          <a:latin typeface="+mn-lt"/>
          <a:ea typeface="+mn-ea"/>
          <a:cs typeface="+mn-cs"/>
        </a:defRPr>
      </a:lvl6pPr>
      <a:lvl7pPr marL="2057400">
        <a:defRPr>
          <a:latin typeface="+mn-lt"/>
          <a:ea typeface="+mn-ea"/>
          <a:cs typeface="+mn-cs"/>
        </a:defRPr>
      </a:lvl7pPr>
      <a:lvl8pPr marL="2400300">
        <a:defRPr>
          <a:latin typeface="+mn-lt"/>
          <a:ea typeface="+mn-ea"/>
          <a:cs typeface="+mn-cs"/>
        </a:defRPr>
      </a:lvl8pPr>
      <a:lvl9pPr marL="2743200">
        <a:defRPr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17006" y="229846"/>
            <a:ext cx="8467829" cy="4730693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75289" y="162115"/>
            <a:ext cx="7116604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252525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8620" y="844487"/>
            <a:ext cx="7650956" cy="230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er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kern="0">
                <a:solidFill>
                  <a:prstClr val="black">
                    <a:tint val="75000"/>
                  </a:prstClr>
                </a:solidFill>
              </a:rPr>
              <a:pPr/>
              <a:t>12/11/2025</a:t>
            </a:fld>
            <a:endParaRPr lang="en-US" ker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3455"/>
            <a:ext cx="21031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ker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er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829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342900">
        <a:defRPr>
          <a:latin typeface="+mn-lt"/>
          <a:ea typeface="+mn-ea"/>
          <a:cs typeface="+mn-cs"/>
        </a:defRPr>
      </a:lvl2pPr>
      <a:lvl3pPr marL="685800">
        <a:defRPr>
          <a:latin typeface="+mn-lt"/>
          <a:ea typeface="+mn-ea"/>
          <a:cs typeface="+mn-cs"/>
        </a:defRPr>
      </a:lvl3pPr>
      <a:lvl4pPr marL="1028700">
        <a:defRPr>
          <a:latin typeface="+mn-lt"/>
          <a:ea typeface="+mn-ea"/>
          <a:cs typeface="+mn-cs"/>
        </a:defRPr>
      </a:lvl4pPr>
      <a:lvl5pPr marL="1371600">
        <a:defRPr>
          <a:latin typeface="+mn-lt"/>
          <a:ea typeface="+mn-ea"/>
          <a:cs typeface="+mn-cs"/>
        </a:defRPr>
      </a:lvl5pPr>
      <a:lvl6pPr marL="1714500">
        <a:defRPr>
          <a:latin typeface="+mn-lt"/>
          <a:ea typeface="+mn-ea"/>
          <a:cs typeface="+mn-cs"/>
        </a:defRPr>
      </a:lvl6pPr>
      <a:lvl7pPr marL="2057400">
        <a:defRPr>
          <a:latin typeface="+mn-lt"/>
          <a:ea typeface="+mn-ea"/>
          <a:cs typeface="+mn-cs"/>
        </a:defRPr>
      </a:lvl7pPr>
      <a:lvl8pPr marL="2400300">
        <a:defRPr>
          <a:latin typeface="+mn-lt"/>
          <a:ea typeface="+mn-ea"/>
          <a:cs typeface="+mn-cs"/>
        </a:defRPr>
      </a:lvl8pPr>
      <a:lvl9pPr marL="27432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342900">
        <a:defRPr>
          <a:latin typeface="+mn-lt"/>
          <a:ea typeface="+mn-ea"/>
          <a:cs typeface="+mn-cs"/>
        </a:defRPr>
      </a:lvl2pPr>
      <a:lvl3pPr marL="685800">
        <a:defRPr>
          <a:latin typeface="+mn-lt"/>
          <a:ea typeface="+mn-ea"/>
          <a:cs typeface="+mn-cs"/>
        </a:defRPr>
      </a:lvl3pPr>
      <a:lvl4pPr marL="1028700">
        <a:defRPr>
          <a:latin typeface="+mn-lt"/>
          <a:ea typeface="+mn-ea"/>
          <a:cs typeface="+mn-cs"/>
        </a:defRPr>
      </a:lvl4pPr>
      <a:lvl5pPr marL="1371600">
        <a:defRPr>
          <a:latin typeface="+mn-lt"/>
          <a:ea typeface="+mn-ea"/>
          <a:cs typeface="+mn-cs"/>
        </a:defRPr>
      </a:lvl5pPr>
      <a:lvl6pPr marL="1714500">
        <a:defRPr>
          <a:latin typeface="+mn-lt"/>
          <a:ea typeface="+mn-ea"/>
          <a:cs typeface="+mn-cs"/>
        </a:defRPr>
      </a:lvl6pPr>
      <a:lvl7pPr marL="2057400">
        <a:defRPr>
          <a:latin typeface="+mn-lt"/>
          <a:ea typeface="+mn-ea"/>
          <a:cs typeface="+mn-cs"/>
        </a:defRPr>
      </a:lvl7pPr>
      <a:lvl8pPr marL="2400300">
        <a:defRPr>
          <a:latin typeface="+mn-lt"/>
          <a:ea typeface="+mn-ea"/>
          <a:cs typeface="+mn-cs"/>
        </a:defRPr>
      </a:lvl8pPr>
      <a:lvl9pPr marL="27432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8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5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7797-00.s3.uralcms.com/uploadedFiles/images/%D0%A5%D0%BE%D0%BB%D0%BE%D0%B4%D0%B8%D0%BB%D1%8C%D0%BD%D1%8B%D0%B5%20%D0%B4%D0%B2%D0%B5%D1%80%D0%B8/RAL-900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" t="1960" r="818" b="1466"/>
          <a:stretch/>
        </p:blipFill>
        <p:spPr bwMode="auto">
          <a:xfrm>
            <a:off x="0" y="584"/>
            <a:ext cx="9144000" cy="5142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43" descr="C:\Users\panova_ea\Desktop\ФНС\Новая папка\word\jpg\1.4.1_papka-A4_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3" t="25302" r="10127" b="8001"/>
          <a:stretch/>
        </p:blipFill>
        <p:spPr bwMode="auto">
          <a:xfrm>
            <a:off x="179512" y="188269"/>
            <a:ext cx="8743981" cy="4744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Users\inet\Desktop\Картинки\federalnaja-nalogovaja-sluzhba-provodit-dni-otkrytyh-dverei-photo-bi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600" y="234934"/>
            <a:ext cx="852342" cy="822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31468" y="415298"/>
            <a:ext cx="659340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Arial Narrow" pitchFamily="34" charset="0"/>
              </a:rPr>
              <a:t>МЕЖРАЙОННАЯ ИФНС РОССИИ № 30 ПО ЧЕЛЯБИНСКОЙ ОБЛАСТИ</a:t>
            </a:r>
            <a:endParaRPr lang="ru-RU" sz="2400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pic>
        <p:nvPicPr>
          <p:cNvPr id="103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68547"/>
          <a:stretch/>
        </p:blipFill>
        <p:spPr bwMode="auto">
          <a:xfrm>
            <a:off x="8596190" y="3764030"/>
            <a:ext cx="327303" cy="116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611560" y="1245013"/>
            <a:ext cx="796007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spc="50" dirty="0" smtClean="0">
                <a:ln w="13500">
                  <a:solidFill>
                    <a:srgbClr val="D3481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FF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1.Изменения налогового законодательства в части применения УСН и ПСН.</a:t>
            </a:r>
          </a:p>
          <a:p>
            <a:pPr algn="just"/>
            <a:r>
              <a:rPr lang="ru-RU" sz="2800" b="1" spc="50" dirty="0" smtClean="0">
                <a:ln w="13500">
                  <a:solidFill>
                    <a:srgbClr val="D3481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FF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2. Изменения закона по ПСН – 183-ЗО</a:t>
            </a:r>
          </a:p>
          <a:p>
            <a:pPr algn="just"/>
            <a:r>
              <a:rPr lang="ru-RU" sz="2800" b="1" spc="50" dirty="0" smtClean="0">
                <a:ln w="13500">
                  <a:solidFill>
                    <a:srgbClr val="D3481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FF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3. АУСН начало и порядок применения.</a:t>
            </a:r>
            <a:endParaRPr lang="ru-RU" sz="2800" b="1" spc="50" dirty="0">
              <a:ln w="13500">
                <a:solidFill>
                  <a:srgbClr val="D34817">
                    <a:shade val="2500"/>
                    <a:alpha val="6500"/>
                  </a:srgbClr>
                </a:solidFill>
                <a:prstDash val="solid"/>
              </a:ln>
              <a:solidFill>
                <a:srgbClr val="FF000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1367" y="3692876"/>
            <a:ext cx="80402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pc="50" dirty="0" smtClean="0">
                <a:ln w="13500">
                  <a:solidFill>
                    <a:srgbClr val="D3481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0070C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Начальник отдела камеральных проверок № 3 Суханова Светлана Владимировна</a:t>
            </a:r>
            <a:endParaRPr lang="ru-RU" sz="2400" b="1" spc="50" dirty="0">
              <a:ln w="13500">
                <a:solidFill>
                  <a:srgbClr val="D34817">
                    <a:shade val="2500"/>
                    <a:alpha val="6500"/>
                  </a:srgbClr>
                </a:solidFill>
                <a:prstDash val="solid"/>
              </a:ln>
              <a:solidFill>
                <a:srgbClr val="0070C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96515" r="2502"/>
          <a:stretch/>
        </p:blipFill>
        <p:spPr bwMode="auto">
          <a:xfrm>
            <a:off x="8674613" y="4732895"/>
            <a:ext cx="170455" cy="12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1872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759649" y="634364"/>
            <a:ext cx="5836919" cy="95250"/>
          </a:xfrm>
          <a:custGeom>
            <a:avLst/>
            <a:gdLst/>
            <a:ahLst/>
            <a:cxnLst/>
            <a:rect l="l" t="t" r="r" b="b"/>
            <a:pathLst>
              <a:path w="7782559" h="127000">
                <a:moveTo>
                  <a:pt x="7782433" y="101219"/>
                </a:moveTo>
                <a:lnTo>
                  <a:pt x="0" y="101219"/>
                </a:lnTo>
                <a:lnTo>
                  <a:pt x="0" y="126492"/>
                </a:lnTo>
                <a:lnTo>
                  <a:pt x="7782433" y="126492"/>
                </a:lnTo>
                <a:lnTo>
                  <a:pt x="7782433" y="101219"/>
                </a:lnTo>
                <a:close/>
              </a:path>
              <a:path w="7782559" h="127000">
                <a:moveTo>
                  <a:pt x="7782433" y="0"/>
                </a:moveTo>
                <a:lnTo>
                  <a:pt x="0" y="0"/>
                </a:lnTo>
                <a:lnTo>
                  <a:pt x="0" y="75946"/>
                </a:lnTo>
                <a:lnTo>
                  <a:pt x="7782433" y="75946"/>
                </a:lnTo>
                <a:lnTo>
                  <a:pt x="7782433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 sz="1350" kern="0" dirty="0">
              <a:solidFill>
                <a:sysClr val="windowText" lastClr="000000"/>
              </a:solidFill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81467" y="121587"/>
            <a:ext cx="6715101" cy="378758"/>
          </a:xfrm>
          <a:prstGeom prst="rect">
            <a:avLst/>
          </a:prstGeom>
        </p:spPr>
        <p:txBody>
          <a:bodyPr vert="horz" wrap="square" lIns="0" tIns="100775" rIns="0" bIns="0" rtlCol="0">
            <a:spAutoFit/>
          </a:bodyPr>
          <a:lstStyle/>
          <a:p>
            <a:pPr marL="1108710">
              <a:spcBef>
                <a:spcPts val="75"/>
              </a:spcBef>
            </a:pPr>
            <a:r>
              <a:rPr dirty="0"/>
              <a:t>Порядок</a:t>
            </a:r>
            <a:r>
              <a:rPr spc="-23" dirty="0"/>
              <a:t> </a:t>
            </a:r>
            <a:r>
              <a:rPr dirty="0"/>
              <a:t>определения</a:t>
            </a:r>
            <a:r>
              <a:rPr spc="-38" dirty="0"/>
              <a:t> </a:t>
            </a:r>
            <a:r>
              <a:rPr dirty="0"/>
              <a:t>доходов</a:t>
            </a:r>
            <a:r>
              <a:rPr spc="-19" dirty="0"/>
              <a:t> </a:t>
            </a:r>
            <a:r>
              <a:rPr dirty="0"/>
              <a:t>и</a:t>
            </a:r>
            <a:r>
              <a:rPr spc="-19" dirty="0"/>
              <a:t> </a:t>
            </a:r>
            <a:r>
              <a:rPr spc="-8" dirty="0"/>
              <a:t>расходов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04876" y="1196816"/>
            <a:ext cx="6498431" cy="2732960"/>
          </a:xfrm>
          <a:prstGeom prst="rect">
            <a:avLst/>
          </a:prstGeom>
        </p:spPr>
        <p:txBody>
          <a:bodyPr vert="horz" wrap="square" lIns="0" tIns="9049" rIns="0" bIns="0" rtlCol="0">
            <a:spAutoFit/>
          </a:bodyPr>
          <a:lstStyle/>
          <a:p>
            <a:pPr marL="9525" marR="135255" indent="214789">
              <a:spcBef>
                <a:spcPts val="71"/>
              </a:spcBef>
              <a:buFont typeface="Wingdings"/>
              <a:buChar char=""/>
              <a:tabLst>
                <a:tab pos="224314" algn="l"/>
              </a:tabLst>
            </a:pPr>
            <a:r>
              <a:rPr sz="12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В</a:t>
            </a:r>
            <a:r>
              <a:rPr sz="1200" kern="0" spc="-56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целях</a:t>
            </a:r>
            <a:r>
              <a:rPr sz="1200" kern="0" spc="-3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spc="-23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АУСН</a:t>
            </a:r>
            <a:r>
              <a:rPr sz="1200" kern="0" spc="-4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учитываются</a:t>
            </a:r>
            <a:r>
              <a:rPr sz="1200" kern="0" spc="-1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полученные</a:t>
            </a:r>
            <a:r>
              <a:rPr sz="1200" kern="0" spc="-1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доходы</a:t>
            </a:r>
            <a:r>
              <a:rPr sz="1200" kern="0" spc="-56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от</a:t>
            </a:r>
            <a:r>
              <a:rPr sz="1200" kern="0" spc="-56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реализации</a:t>
            </a:r>
            <a:r>
              <a:rPr sz="120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и</a:t>
            </a:r>
            <a:r>
              <a:rPr sz="1200" kern="0" spc="-4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внереализационные</a:t>
            </a:r>
            <a:r>
              <a:rPr sz="1200" kern="0" spc="-1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доходы </a:t>
            </a:r>
            <a:r>
              <a:rPr sz="12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(п.</a:t>
            </a:r>
            <a:r>
              <a:rPr sz="120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1</a:t>
            </a:r>
            <a:r>
              <a:rPr sz="1200" kern="0" spc="-1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и</a:t>
            </a:r>
            <a:r>
              <a:rPr sz="1200" kern="0" spc="-4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2</a:t>
            </a:r>
            <a:r>
              <a:rPr sz="1200" kern="0" spc="-1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spc="-23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ст.</a:t>
            </a:r>
            <a:r>
              <a:rPr sz="1200" kern="0" spc="-11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248</a:t>
            </a:r>
            <a:r>
              <a:rPr sz="1200" kern="0" spc="-23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НК</a:t>
            </a:r>
            <a:r>
              <a:rPr sz="1200" kern="0" spc="-1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РФ)</a:t>
            </a:r>
            <a:endParaRPr sz="120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 marL="224314" indent="-214789">
              <a:spcBef>
                <a:spcPts val="1260"/>
              </a:spcBef>
              <a:buFont typeface="Wingdings"/>
              <a:buChar char=""/>
              <a:tabLst>
                <a:tab pos="224314" algn="l"/>
              </a:tabLst>
            </a:pPr>
            <a:r>
              <a:rPr sz="12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Кассовый</a:t>
            </a:r>
            <a:r>
              <a:rPr sz="1200" kern="0" spc="-26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метод</a:t>
            </a:r>
            <a:r>
              <a:rPr sz="1200" kern="0" spc="-3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учета</a:t>
            </a:r>
            <a:r>
              <a:rPr sz="1200" kern="0" spc="-3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spc="-1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доходов</a:t>
            </a:r>
            <a:r>
              <a:rPr sz="1200" kern="0" spc="-53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и</a:t>
            </a:r>
            <a:r>
              <a:rPr sz="1200" kern="0" spc="-34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расходов</a:t>
            </a:r>
            <a:endParaRPr sz="120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 marL="224314" indent="-214789">
              <a:spcBef>
                <a:spcPts val="1260"/>
              </a:spcBef>
              <a:buFont typeface="Wingdings"/>
              <a:buChar char=""/>
              <a:tabLst>
                <a:tab pos="224314" algn="l"/>
              </a:tabLst>
            </a:pPr>
            <a:r>
              <a:rPr sz="12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Не</a:t>
            </a:r>
            <a:r>
              <a:rPr sz="1200" kern="0" spc="-3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учитываются</a:t>
            </a:r>
            <a:r>
              <a:rPr sz="1200" kern="0" spc="-4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spc="-1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доходы,</a:t>
            </a:r>
            <a:r>
              <a:rPr sz="1200" kern="0" spc="-34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указанные</a:t>
            </a:r>
            <a:r>
              <a:rPr sz="1200" kern="0" spc="-4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в</a:t>
            </a:r>
            <a:r>
              <a:rPr sz="1200" kern="0" spc="-34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spc="-1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ст.</a:t>
            </a:r>
            <a:r>
              <a:rPr sz="1200" kern="0" spc="-3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251</a:t>
            </a:r>
            <a:r>
              <a:rPr sz="1200" kern="0" spc="-41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НК</a:t>
            </a:r>
            <a:r>
              <a:rPr sz="1200" kern="0" spc="-3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spc="-1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РФ</a:t>
            </a:r>
            <a:endParaRPr sz="120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>
              <a:spcBef>
                <a:spcPts val="60"/>
              </a:spcBef>
              <a:buFont typeface="Wingdings"/>
              <a:buChar char=""/>
            </a:pPr>
            <a:endParaRPr sz="120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 marL="224314" indent="-214789">
              <a:buFont typeface="Wingdings"/>
              <a:buChar char=""/>
              <a:tabLst>
                <a:tab pos="224314" algn="l"/>
              </a:tabLst>
            </a:pPr>
            <a:r>
              <a:rPr sz="120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Перечень</a:t>
            </a:r>
            <a:r>
              <a:rPr sz="1200" kern="0" spc="-26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spc="-1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расходов</a:t>
            </a:r>
            <a:r>
              <a:rPr sz="1200" kern="0" spc="-3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является</a:t>
            </a:r>
            <a:r>
              <a:rPr sz="1200" kern="0" spc="-11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открытым</a:t>
            </a:r>
            <a:endParaRPr sz="120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 marL="224314" indent="-214789">
              <a:buFont typeface="Wingdings"/>
              <a:buChar char=""/>
              <a:tabLst>
                <a:tab pos="224314" algn="l"/>
              </a:tabLst>
            </a:pPr>
            <a:r>
              <a:rPr sz="1200" kern="0" spc="-1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Расходы</a:t>
            </a:r>
            <a:r>
              <a:rPr sz="1200" kern="0" spc="-4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должны</a:t>
            </a:r>
            <a:r>
              <a:rPr sz="1200" kern="0" spc="-3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быть</a:t>
            </a:r>
            <a:r>
              <a:rPr sz="1200" kern="0" spc="-4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обоснованы</a:t>
            </a:r>
            <a:r>
              <a:rPr sz="1200" kern="0" spc="-3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и</a:t>
            </a:r>
            <a:r>
              <a:rPr sz="1200" kern="0" spc="-3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документально</a:t>
            </a:r>
            <a:r>
              <a:rPr sz="1200" kern="0" spc="-23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подтверждены</a:t>
            </a:r>
            <a:endParaRPr sz="120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 marL="224314" indent="-214789">
              <a:spcBef>
                <a:spcPts val="1260"/>
              </a:spcBef>
              <a:buFont typeface="Wingdings"/>
              <a:buChar char=""/>
              <a:tabLst>
                <a:tab pos="224314" algn="l"/>
              </a:tabLst>
            </a:pPr>
            <a:r>
              <a:rPr sz="1200" kern="0" spc="-1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Установлен</a:t>
            </a:r>
            <a:r>
              <a:rPr sz="1200" kern="0" spc="-26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перечень</a:t>
            </a:r>
            <a:r>
              <a:rPr sz="1200" kern="0" spc="-34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spc="-1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расходов,</a:t>
            </a:r>
            <a:r>
              <a:rPr sz="1200" kern="0" spc="-53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spc="-1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которые</a:t>
            </a:r>
            <a:r>
              <a:rPr sz="1200" kern="0" spc="-41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не</a:t>
            </a:r>
            <a:r>
              <a:rPr sz="1200" kern="0" spc="-34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могут</a:t>
            </a:r>
            <a:r>
              <a:rPr sz="1200" kern="0" spc="-3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быть</a:t>
            </a:r>
            <a:r>
              <a:rPr sz="1200" kern="0" spc="-3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учтены</a:t>
            </a:r>
            <a:r>
              <a:rPr sz="1200" kern="0" spc="-3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при</a:t>
            </a:r>
            <a:r>
              <a:rPr sz="1200" kern="0" spc="-3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определении</a:t>
            </a:r>
            <a:r>
              <a:rPr sz="120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налоговой</a:t>
            </a:r>
            <a:r>
              <a:rPr sz="1200" kern="0" spc="-3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spc="-1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базы</a:t>
            </a:r>
            <a:endParaRPr sz="120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 marL="224314" indent="-214789">
              <a:spcBef>
                <a:spcPts val="1264"/>
              </a:spcBef>
              <a:buFont typeface="Wingdings"/>
              <a:buChar char=""/>
              <a:tabLst>
                <a:tab pos="224314" algn="l"/>
              </a:tabLst>
            </a:pPr>
            <a:r>
              <a:rPr sz="1200" kern="0" spc="-1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Расходы,</a:t>
            </a:r>
            <a:r>
              <a:rPr sz="1200" kern="0" spc="-4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осуществленные в</a:t>
            </a:r>
            <a:r>
              <a:rPr sz="1200" kern="0" spc="-4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наличной</a:t>
            </a:r>
            <a:r>
              <a:rPr sz="1200" kern="0" spc="-1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форме</a:t>
            </a:r>
            <a:r>
              <a:rPr sz="1200" kern="0" spc="-3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не</a:t>
            </a:r>
            <a:r>
              <a:rPr sz="1200" kern="0" spc="-34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учитываются</a:t>
            </a:r>
            <a:r>
              <a:rPr sz="1200" kern="0" spc="-1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при</a:t>
            </a:r>
            <a:r>
              <a:rPr sz="1200" kern="0" spc="-3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определении</a:t>
            </a:r>
            <a:r>
              <a:rPr sz="1200" kern="0" spc="-11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налоговой</a:t>
            </a:r>
            <a:r>
              <a:rPr sz="1200" kern="0" spc="-3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spc="-1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базы</a:t>
            </a:r>
            <a:endParaRPr sz="120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>
              <a:spcBef>
                <a:spcPts val="60"/>
              </a:spcBef>
              <a:buFont typeface="Wingdings"/>
              <a:buChar char=""/>
            </a:pPr>
            <a:endParaRPr sz="120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 marL="224314" indent="-214789">
              <a:buFont typeface="Wingdings"/>
              <a:buChar char=""/>
              <a:tabLst>
                <a:tab pos="224314" algn="l"/>
              </a:tabLst>
            </a:pPr>
            <a:r>
              <a:rPr sz="12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В</a:t>
            </a:r>
            <a:r>
              <a:rPr sz="1200" kern="0" spc="-4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отличии</a:t>
            </a:r>
            <a:r>
              <a:rPr sz="1200" kern="0" spc="-23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от</a:t>
            </a:r>
            <a:r>
              <a:rPr sz="1200" kern="0" spc="-3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УСН</a:t>
            </a:r>
            <a:r>
              <a:rPr sz="1200" kern="0" spc="-41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установлен</a:t>
            </a:r>
            <a:r>
              <a:rPr sz="1200" kern="0" spc="-11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упрощенный порядок</a:t>
            </a:r>
            <a:r>
              <a:rPr sz="1200" kern="0" spc="-3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учета</a:t>
            </a:r>
            <a:r>
              <a:rPr sz="1200" kern="0" spc="-34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spc="-1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расходов</a:t>
            </a:r>
            <a:r>
              <a:rPr sz="1200" kern="0" spc="-3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20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(исключены особенности)</a:t>
            </a:r>
            <a:endParaRPr sz="120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88424" y="401191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10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553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81467" y="121587"/>
            <a:ext cx="5337453" cy="410593"/>
          </a:xfrm>
          <a:prstGeom prst="rect">
            <a:avLst/>
          </a:prstGeom>
        </p:spPr>
        <p:txBody>
          <a:bodyPr vert="horz" wrap="square" lIns="0" tIns="132302" rIns="0" bIns="0" rtlCol="0">
            <a:spAutoFit/>
          </a:bodyPr>
          <a:lstStyle/>
          <a:p>
            <a:pPr marL="2373630">
              <a:spcBef>
                <a:spcPts val="75"/>
              </a:spcBef>
            </a:pPr>
            <a:r>
              <a:rPr dirty="0"/>
              <a:t>Исчисление</a:t>
            </a:r>
            <a:r>
              <a:rPr spc="-90" dirty="0"/>
              <a:t> </a:t>
            </a:r>
            <a:r>
              <a:rPr spc="-8" dirty="0"/>
              <a:t>налога</a:t>
            </a:r>
          </a:p>
        </p:txBody>
      </p:sp>
      <p:sp>
        <p:nvSpPr>
          <p:cNvPr id="4" name="object 4"/>
          <p:cNvSpPr/>
          <p:nvPr/>
        </p:nvSpPr>
        <p:spPr>
          <a:xfrm>
            <a:off x="1764221" y="609218"/>
            <a:ext cx="5836919" cy="95250"/>
          </a:xfrm>
          <a:custGeom>
            <a:avLst/>
            <a:gdLst/>
            <a:ahLst/>
            <a:cxnLst/>
            <a:rect l="l" t="t" r="r" b="b"/>
            <a:pathLst>
              <a:path w="7782559" h="127000">
                <a:moveTo>
                  <a:pt x="7782433" y="101219"/>
                </a:moveTo>
                <a:lnTo>
                  <a:pt x="0" y="101219"/>
                </a:lnTo>
                <a:lnTo>
                  <a:pt x="0" y="126492"/>
                </a:lnTo>
                <a:lnTo>
                  <a:pt x="7782433" y="126492"/>
                </a:lnTo>
                <a:lnTo>
                  <a:pt x="7782433" y="101219"/>
                </a:lnTo>
                <a:close/>
              </a:path>
              <a:path w="7782559" h="127000">
                <a:moveTo>
                  <a:pt x="7782433" y="0"/>
                </a:moveTo>
                <a:lnTo>
                  <a:pt x="0" y="0"/>
                </a:lnTo>
                <a:lnTo>
                  <a:pt x="0" y="75946"/>
                </a:lnTo>
                <a:lnTo>
                  <a:pt x="7782433" y="75946"/>
                </a:lnTo>
                <a:lnTo>
                  <a:pt x="7782433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 sz="1350" kern="0" dirty="0">
              <a:solidFill>
                <a:sysClr val="windowText" lastClr="000000"/>
              </a:solidFill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50696" y="862774"/>
            <a:ext cx="5068253" cy="1879361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marR="3810" algn="just">
              <a:spcBef>
                <a:spcPts val="75"/>
              </a:spcBef>
            </a:pP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Не</a:t>
            </a:r>
            <a:r>
              <a:rPr sz="1350" kern="0" spc="28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  </a:t>
            </a: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позднее</a:t>
            </a:r>
            <a:r>
              <a:rPr sz="1350" kern="0" spc="28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  </a:t>
            </a:r>
            <a:r>
              <a:rPr sz="13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15-</a:t>
            </a: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го</a:t>
            </a:r>
            <a:r>
              <a:rPr sz="1350" kern="0" spc="281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  </a:t>
            </a: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числа</a:t>
            </a:r>
            <a:r>
              <a:rPr sz="1350" kern="0" spc="28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  </a:t>
            </a: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налоговый</a:t>
            </a:r>
            <a:r>
              <a:rPr sz="1350" kern="0" spc="281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  </a:t>
            </a: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орган</a:t>
            </a:r>
            <a:r>
              <a:rPr sz="1350" kern="0" spc="28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  </a:t>
            </a:r>
            <a:r>
              <a:rPr sz="13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уведомляет налогоплательщика</a:t>
            </a:r>
            <a:r>
              <a:rPr sz="1350" kern="0" spc="-41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через</a:t>
            </a:r>
            <a:r>
              <a:rPr sz="1350" kern="0" spc="-41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личный</a:t>
            </a:r>
            <a:r>
              <a:rPr sz="1350" kern="0" spc="-41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кабинет:</a:t>
            </a:r>
            <a:endParaRPr sz="135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 marL="266224" indent="-256699" algn="just">
              <a:buFont typeface="Wingdings"/>
              <a:buChar char=""/>
              <a:tabLst>
                <a:tab pos="266224" algn="l"/>
              </a:tabLst>
            </a:pP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о</a:t>
            </a:r>
            <a:r>
              <a:rPr sz="1350" kern="0" spc="-3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налоговой</a:t>
            </a:r>
            <a:r>
              <a:rPr sz="1350" kern="0" spc="-34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kern="0" spc="-8" dirty="0" err="1">
                <a:solidFill>
                  <a:sysClr val="windowText" lastClr="000000"/>
                </a:solidFill>
                <a:latin typeface="Times New Roman"/>
                <a:cs typeface="Times New Roman"/>
              </a:rPr>
              <a:t>базе</a:t>
            </a:r>
            <a:r>
              <a:rPr sz="13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;</a:t>
            </a:r>
            <a:endParaRPr lang="ru-RU" sz="1350" kern="0" spc="-8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 marL="9525" algn="just">
              <a:tabLst>
                <a:tab pos="266224" algn="l"/>
              </a:tabLst>
            </a:pPr>
            <a:endParaRPr sz="135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 marL="224314" marR="3810" indent="-215265" algn="just">
              <a:buFont typeface="Wingdings"/>
              <a:buChar char=""/>
              <a:tabLst>
                <a:tab pos="224314" algn="l"/>
                <a:tab pos="266700" algn="l"/>
              </a:tabLst>
            </a:pP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	о</a:t>
            </a:r>
            <a:r>
              <a:rPr sz="1350" kern="0" spc="353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сумме</a:t>
            </a:r>
            <a:r>
              <a:rPr sz="1350" kern="0" spc="344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убытка,</a:t>
            </a:r>
            <a:r>
              <a:rPr sz="1350" kern="0" spc="363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полученного</a:t>
            </a:r>
            <a:r>
              <a:rPr sz="1350" kern="0" spc="353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за</a:t>
            </a:r>
            <a:r>
              <a:rPr sz="1350" kern="0" spc="353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налоговый</a:t>
            </a:r>
            <a:r>
              <a:rPr sz="1350" kern="0" spc="353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период,</a:t>
            </a:r>
            <a:r>
              <a:rPr sz="1350" kern="0" spc="353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о</a:t>
            </a:r>
            <a:r>
              <a:rPr sz="1350" kern="0" spc="344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сумме </a:t>
            </a: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убытка,</a:t>
            </a:r>
            <a:r>
              <a:rPr sz="1350" kern="0" spc="86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зачтенного</a:t>
            </a:r>
            <a:r>
              <a:rPr sz="1350" kern="0" spc="83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в</a:t>
            </a:r>
            <a:r>
              <a:rPr sz="1350" kern="0" spc="7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налоговом</a:t>
            </a:r>
            <a:r>
              <a:rPr sz="1350" kern="0" spc="86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периоде,</a:t>
            </a:r>
            <a:r>
              <a:rPr sz="1350" kern="0" spc="7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и</a:t>
            </a:r>
            <a:r>
              <a:rPr sz="1350" kern="0" spc="64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об</a:t>
            </a:r>
            <a:r>
              <a:rPr sz="1350" kern="0" spc="7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оставшейся</a:t>
            </a:r>
            <a:r>
              <a:rPr sz="1350" kern="0" spc="7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части </a:t>
            </a: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убытка,</a:t>
            </a:r>
            <a:r>
              <a:rPr sz="1350" kern="0" spc="-64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переходящей</a:t>
            </a:r>
            <a:r>
              <a:rPr sz="1350" kern="0" spc="-56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на</a:t>
            </a:r>
            <a:r>
              <a:rPr sz="1350" kern="0" spc="-34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следующие</a:t>
            </a:r>
            <a:r>
              <a:rPr sz="1350" kern="0" spc="-6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налоговые</a:t>
            </a:r>
            <a:r>
              <a:rPr sz="1350" kern="0" spc="-41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kern="0" spc="-8" dirty="0" err="1">
                <a:solidFill>
                  <a:sysClr val="windowText" lastClr="000000"/>
                </a:solidFill>
                <a:latin typeface="Times New Roman"/>
                <a:cs typeface="Times New Roman"/>
              </a:rPr>
              <a:t>периоды</a:t>
            </a:r>
            <a:r>
              <a:rPr sz="13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;</a:t>
            </a:r>
            <a:endParaRPr lang="ru-RU" sz="1350" kern="0" spc="-8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 marL="9049" marR="3810" algn="just">
              <a:tabLst>
                <a:tab pos="224314" algn="l"/>
                <a:tab pos="266700" algn="l"/>
              </a:tabLst>
            </a:pPr>
            <a:endParaRPr sz="135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 marL="266224" indent="-256699" algn="just">
              <a:buFont typeface="Wingdings"/>
              <a:buChar char=""/>
              <a:tabLst>
                <a:tab pos="266224" algn="l"/>
              </a:tabLst>
            </a:pP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о</a:t>
            </a:r>
            <a:r>
              <a:rPr sz="1350" kern="0" spc="-1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сумме</a:t>
            </a:r>
            <a:r>
              <a:rPr sz="1350" kern="0" spc="-4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налога,</a:t>
            </a:r>
            <a:r>
              <a:rPr sz="1350" kern="0" spc="-1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исчисленной</a:t>
            </a:r>
            <a:r>
              <a:rPr sz="1350" kern="0" spc="-26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по</a:t>
            </a:r>
            <a:r>
              <a:rPr sz="1350" kern="0" spc="-1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итогам</a:t>
            </a:r>
            <a:r>
              <a:rPr sz="1350" kern="0" spc="-26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налогового</a:t>
            </a:r>
            <a:r>
              <a:rPr sz="1350" kern="0" spc="-23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kern="0" spc="-8" dirty="0" err="1">
                <a:solidFill>
                  <a:sysClr val="windowText" lastClr="000000"/>
                </a:solidFill>
                <a:latin typeface="Times New Roman"/>
                <a:cs typeface="Times New Roman"/>
              </a:rPr>
              <a:t>периода</a:t>
            </a:r>
            <a:r>
              <a:rPr sz="13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;</a:t>
            </a:r>
            <a:endParaRPr sz="135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883092" y="2714910"/>
            <a:ext cx="3107055" cy="217367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>
              <a:spcBef>
                <a:spcPts val="75"/>
              </a:spcBef>
              <a:tabLst>
                <a:tab pos="657225" algn="l"/>
                <a:tab pos="1689735" algn="l"/>
                <a:tab pos="2296478" algn="l"/>
                <a:tab pos="2591276" algn="l"/>
              </a:tabLst>
            </a:pPr>
            <a:r>
              <a:rPr sz="13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налога,</a:t>
            </a: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	</a:t>
            </a:r>
            <a:r>
              <a:rPr sz="13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подлежащей</a:t>
            </a: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	</a:t>
            </a:r>
            <a:r>
              <a:rPr sz="13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уплате</a:t>
            </a: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	</a:t>
            </a:r>
            <a:r>
              <a:rPr sz="1350" kern="0" spc="-1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по</a:t>
            </a: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	</a:t>
            </a:r>
            <a:r>
              <a:rPr sz="13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итогам</a:t>
            </a:r>
            <a:endParaRPr sz="135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823657" y="2714910"/>
            <a:ext cx="4094321" cy="425116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marR="3810" indent="3265646">
              <a:spcBef>
                <a:spcPts val="75"/>
              </a:spcBef>
              <a:tabLst>
                <a:tab pos="210503" algn="l"/>
                <a:tab pos="1090613" algn="l"/>
                <a:tab pos="2075974" algn="l"/>
                <a:tab pos="3182779" algn="l"/>
                <a:tab pos="3558540" algn="l"/>
              </a:tabLst>
            </a:pPr>
            <a:r>
              <a:rPr sz="1350" kern="0" spc="-1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налогового </a:t>
            </a:r>
            <a:r>
              <a:rPr sz="1350" kern="0" spc="-3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с</a:t>
            </a: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	</a:t>
            </a:r>
            <a:r>
              <a:rPr sz="13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указанием</a:t>
            </a: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	</a:t>
            </a:r>
            <a:r>
              <a:rPr sz="13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реквизитов,</a:t>
            </a: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	</a:t>
            </a:r>
            <a:r>
              <a:rPr sz="13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необходимых</a:t>
            </a: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	</a:t>
            </a:r>
            <a:r>
              <a:rPr sz="1350" kern="0" spc="-1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для</a:t>
            </a: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	</a:t>
            </a:r>
            <a:r>
              <a:rPr sz="1350" kern="0" spc="-1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уплаты</a:t>
            </a:r>
            <a:endParaRPr sz="135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50696" y="2714910"/>
            <a:ext cx="932498" cy="632866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24314" marR="3810" indent="-215265">
              <a:spcBef>
                <a:spcPts val="75"/>
              </a:spcBef>
              <a:buFont typeface="Wingdings"/>
              <a:buChar char=""/>
              <a:tabLst>
                <a:tab pos="224314" algn="l"/>
                <a:tab pos="267653" algn="l"/>
                <a:tab pos="472440" algn="l"/>
              </a:tabLst>
            </a:pP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	</a:t>
            </a:r>
            <a:r>
              <a:rPr sz="1350" kern="0" spc="-3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о</a:t>
            </a: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	</a:t>
            </a:r>
            <a:r>
              <a:rPr sz="1350" kern="0" spc="-1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сумме </a:t>
            </a:r>
            <a:r>
              <a:rPr sz="13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периода, налога;</a:t>
            </a:r>
            <a:endParaRPr sz="135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3618738" y="736091"/>
            <a:ext cx="4690110" cy="4245293"/>
            <a:chOff x="4824984" y="981455"/>
            <a:chExt cx="6253480" cy="5660390"/>
          </a:xfrm>
        </p:grpSpPr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183880" y="981455"/>
              <a:ext cx="2894076" cy="3493008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824984" y="4221479"/>
              <a:ext cx="6252971" cy="2420112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/>
        </p:nvSpPr>
        <p:spPr>
          <a:xfrm>
            <a:off x="8388424" y="401191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11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11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5289" y="162115"/>
            <a:ext cx="7116604" cy="623248"/>
          </a:xfrm>
        </p:spPr>
        <p:txBody>
          <a:bodyPr/>
          <a:lstStyle/>
          <a:p>
            <a:pPr algn="ctr"/>
            <a:r>
              <a:rPr lang="ru-RU" sz="1350" dirty="0"/>
              <a:t>Уполномоченная кредитная организация должна представить следующие возможности:</a:t>
            </a:r>
            <a:br>
              <a:rPr lang="ru-RU" sz="1350" dirty="0"/>
            </a:br>
            <a:endParaRPr lang="ru-RU" sz="1350" dirty="0"/>
          </a:p>
        </p:txBody>
      </p:sp>
      <p:sp>
        <p:nvSpPr>
          <p:cNvPr id="8" name="object 4"/>
          <p:cNvSpPr txBox="1">
            <a:spLocks noGrp="1"/>
          </p:cNvSpPr>
          <p:nvPr>
            <p:ph sz="half" idx="2"/>
          </p:nvPr>
        </p:nvSpPr>
        <p:spPr>
          <a:xfrm>
            <a:off x="457200" y="1183005"/>
            <a:ext cx="3977640" cy="2085667"/>
          </a:xfrm>
          <a:prstGeom prst="rect">
            <a:avLst/>
          </a:prstGeom>
          <a:solidFill>
            <a:srgbClr val="D9D9D9"/>
          </a:solidFill>
          <a:ln w="12700">
            <a:solidFill>
              <a:srgbClr val="41709C"/>
            </a:solidFill>
          </a:ln>
        </p:spPr>
        <p:txBody>
          <a:bodyPr vert="horz" wrap="square" lIns="0" tIns="8096" rIns="0" bIns="0" rtlCol="0">
            <a:spAutoFit/>
          </a:bodyPr>
          <a:lstStyle/>
          <a:p>
            <a:pPr marL="74295" marR="68104" indent="-2381" algn="ctr">
              <a:spcBef>
                <a:spcPts val="64"/>
              </a:spcBef>
            </a:pPr>
            <a:r>
              <a:rPr lang="ru-RU" sz="1350" dirty="0">
                <a:solidFill>
                  <a:srgbClr val="1F3863"/>
                </a:solidFill>
              </a:rPr>
              <a:t>П</a:t>
            </a:r>
            <a:r>
              <a:rPr sz="1350" dirty="0" err="1">
                <a:solidFill>
                  <a:srgbClr val="1F3863"/>
                </a:solidFill>
              </a:rPr>
              <a:t>одтвердить</a:t>
            </a:r>
            <a:r>
              <a:rPr sz="1350" spc="26" dirty="0">
                <a:solidFill>
                  <a:srgbClr val="1F3863"/>
                </a:solidFill>
              </a:rPr>
              <a:t> </a:t>
            </a:r>
            <a:r>
              <a:rPr sz="1350" spc="-8" dirty="0">
                <a:solidFill>
                  <a:srgbClr val="1F3863"/>
                </a:solidFill>
              </a:rPr>
              <a:t>(скорректировать)</a:t>
            </a:r>
            <a:r>
              <a:rPr sz="1350" spc="23" dirty="0">
                <a:solidFill>
                  <a:srgbClr val="1F3863"/>
                </a:solidFill>
              </a:rPr>
              <a:t> </a:t>
            </a:r>
            <a:r>
              <a:rPr sz="1350" spc="-8" dirty="0">
                <a:solidFill>
                  <a:srgbClr val="1F3863"/>
                </a:solidFill>
              </a:rPr>
              <a:t>информацию</a:t>
            </a:r>
            <a:r>
              <a:rPr sz="1350" spc="19" dirty="0">
                <a:solidFill>
                  <a:srgbClr val="1F3863"/>
                </a:solidFill>
              </a:rPr>
              <a:t> </a:t>
            </a:r>
            <a:r>
              <a:rPr sz="1350" spc="-38" dirty="0">
                <a:solidFill>
                  <a:srgbClr val="1F3863"/>
                </a:solidFill>
              </a:rPr>
              <a:t>о</a:t>
            </a:r>
            <a:r>
              <a:rPr sz="1350" dirty="0">
                <a:solidFill>
                  <a:srgbClr val="1F3863"/>
                </a:solidFill>
              </a:rPr>
              <a:t> доходах</a:t>
            </a:r>
            <a:r>
              <a:rPr sz="1350" spc="-34" dirty="0">
                <a:solidFill>
                  <a:srgbClr val="1F3863"/>
                </a:solidFill>
              </a:rPr>
              <a:t> </a:t>
            </a:r>
            <a:r>
              <a:rPr sz="1350" dirty="0">
                <a:solidFill>
                  <a:srgbClr val="1F3863"/>
                </a:solidFill>
              </a:rPr>
              <a:t>и</a:t>
            </a:r>
            <a:r>
              <a:rPr sz="1350" spc="-41" dirty="0">
                <a:solidFill>
                  <a:srgbClr val="1F3863"/>
                </a:solidFill>
              </a:rPr>
              <a:t> </a:t>
            </a:r>
            <a:r>
              <a:rPr sz="1350" dirty="0">
                <a:solidFill>
                  <a:srgbClr val="1F3863"/>
                </a:solidFill>
              </a:rPr>
              <a:t>расходах,</a:t>
            </a:r>
            <a:r>
              <a:rPr sz="1350" spc="-19" dirty="0">
                <a:solidFill>
                  <a:srgbClr val="1F3863"/>
                </a:solidFill>
              </a:rPr>
              <a:t> </a:t>
            </a:r>
            <a:r>
              <a:rPr sz="1350" dirty="0">
                <a:solidFill>
                  <a:srgbClr val="1F3863"/>
                </a:solidFill>
              </a:rPr>
              <a:t>подлежащих</a:t>
            </a:r>
            <a:r>
              <a:rPr sz="1350" spc="-11" dirty="0">
                <a:solidFill>
                  <a:srgbClr val="1F3863"/>
                </a:solidFill>
              </a:rPr>
              <a:t> </a:t>
            </a:r>
            <a:r>
              <a:rPr sz="1350" dirty="0">
                <a:solidFill>
                  <a:srgbClr val="1F3863"/>
                </a:solidFill>
              </a:rPr>
              <a:t>передаче</a:t>
            </a:r>
            <a:r>
              <a:rPr sz="1350" spc="-30" dirty="0">
                <a:solidFill>
                  <a:srgbClr val="1F3863"/>
                </a:solidFill>
              </a:rPr>
              <a:t> </a:t>
            </a:r>
            <a:r>
              <a:rPr sz="1350" spc="-38" dirty="0">
                <a:solidFill>
                  <a:srgbClr val="1F3863"/>
                </a:solidFill>
              </a:rPr>
              <a:t>в</a:t>
            </a:r>
            <a:r>
              <a:rPr sz="1350" dirty="0">
                <a:solidFill>
                  <a:srgbClr val="1F3863"/>
                </a:solidFill>
              </a:rPr>
              <a:t> налоговый</a:t>
            </a:r>
            <a:r>
              <a:rPr sz="1350" spc="-11" dirty="0">
                <a:solidFill>
                  <a:srgbClr val="1F3863"/>
                </a:solidFill>
              </a:rPr>
              <a:t> </a:t>
            </a:r>
            <a:r>
              <a:rPr sz="1350" dirty="0">
                <a:solidFill>
                  <a:srgbClr val="1F3863"/>
                </a:solidFill>
              </a:rPr>
              <a:t>орган</a:t>
            </a:r>
            <a:r>
              <a:rPr sz="1350" spc="-23" dirty="0">
                <a:solidFill>
                  <a:srgbClr val="1F3863"/>
                </a:solidFill>
              </a:rPr>
              <a:t> </a:t>
            </a:r>
            <a:r>
              <a:rPr sz="1350" dirty="0">
                <a:solidFill>
                  <a:srgbClr val="1F3863"/>
                </a:solidFill>
              </a:rPr>
              <a:t>для</a:t>
            </a:r>
            <a:r>
              <a:rPr sz="1350" spc="-15" dirty="0">
                <a:solidFill>
                  <a:srgbClr val="1F3863"/>
                </a:solidFill>
              </a:rPr>
              <a:t> </a:t>
            </a:r>
            <a:r>
              <a:rPr sz="1350" dirty="0">
                <a:solidFill>
                  <a:srgbClr val="1F3863"/>
                </a:solidFill>
              </a:rPr>
              <a:t>расчета</a:t>
            </a:r>
            <a:r>
              <a:rPr sz="1350" spc="-23" dirty="0">
                <a:solidFill>
                  <a:srgbClr val="1F3863"/>
                </a:solidFill>
              </a:rPr>
              <a:t> </a:t>
            </a:r>
            <a:r>
              <a:rPr sz="1350" dirty="0">
                <a:solidFill>
                  <a:srgbClr val="1F3863"/>
                </a:solidFill>
              </a:rPr>
              <a:t>им</a:t>
            </a:r>
            <a:r>
              <a:rPr sz="1350" spc="-15" dirty="0">
                <a:solidFill>
                  <a:srgbClr val="1F3863"/>
                </a:solidFill>
              </a:rPr>
              <a:t> </a:t>
            </a:r>
            <a:r>
              <a:rPr sz="1350" dirty="0">
                <a:solidFill>
                  <a:srgbClr val="1F3863"/>
                </a:solidFill>
              </a:rPr>
              <a:t>налога, не</a:t>
            </a:r>
            <a:r>
              <a:rPr sz="1350" spc="-19" dirty="0">
                <a:solidFill>
                  <a:srgbClr val="1F3863"/>
                </a:solidFill>
              </a:rPr>
              <a:t> </a:t>
            </a:r>
            <a:r>
              <a:rPr sz="1350" dirty="0">
                <a:solidFill>
                  <a:srgbClr val="1F3863"/>
                </a:solidFill>
              </a:rPr>
              <a:t>позднее</a:t>
            </a:r>
            <a:r>
              <a:rPr sz="1350" spc="-26" dirty="0">
                <a:solidFill>
                  <a:srgbClr val="1F3863"/>
                </a:solidFill>
              </a:rPr>
              <a:t> </a:t>
            </a:r>
            <a:r>
              <a:rPr sz="1350" spc="-19" dirty="0">
                <a:solidFill>
                  <a:srgbClr val="1F3863"/>
                </a:solidFill>
              </a:rPr>
              <a:t>7- </a:t>
            </a:r>
            <a:r>
              <a:rPr sz="1350" dirty="0">
                <a:solidFill>
                  <a:srgbClr val="1F3863"/>
                </a:solidFill>
              </a:rPr>
              <a:t>го</a:t>
            </a:r>
            <a:r>
              <a:rPr sz="1350" spc="-11" dirty="0">
                <a:solidFill>
                  <a:srgbClr val="1F3863"/>
                </a:solidFill>
              </a:rPr>
              <a:t> </a:t>
            </a:r>
            <a:r>
              <a:rPr sz="1350" dirty="0">
                <a:solidFill>
                  <a:srgbClr val="1F3863"/>
                </a:solidFill>
              </a:rPr>
              <a:t>числа</a:t>
            </a:r>
            <a:r>
              <a:rPr sz="1350" spc="-8" dirty="0">
                <a:solidFill>
                  <a:srgbClr val="1F3863"/>
                </a:solidFill>
              </a:rPr>
              <a:t> </a:t>
            </a:r>
            <a:r>
              <a:rPr sz="1350" dirty="0">
                <a:solidFill>
                  <a:srgbClr val="1F3863"/>
                </a:solidFill>
              </a:rPr>
              <a:t>месяца,</a:t>
            </a:r>
            <a:r>
              <a:rPr sz="1350" spc="-11" dirty="0">
                <a:solidFill>
                  <a:srgbClr val="1F3863"/>
                </a:solidFill>
              </a:rPr>
              <a:t> </a:t>
            </a:r>
            <a:r>
              <a:rPr sz="1350" spc="-8" dirty="0">
                <a:solidFill>
                  <a:srgbClr val="1F3863"/>
                </a:solidFill>
              </a:rPr>
              <a:t>следующего </a:t>
            </a:r>
            <a:r>
              <a:rPr sz="1350" dirty="0">
                <a:solidFill>
                  <a:srgbClr val="1F3863"/>
                </a:solidFill>
              </a:rPr>
              <a:t>за</a:t>
            </a:r>
            <a:r>
              <a:rPr sz="1350" spc="-4" dirty="0">
                <a:solidFill>
                  <a:srgbClr val="1F3863"/>
                </a:solidFill>
              </a:rPr>
              <a:t> </a:t>
            </a:r>
            <a:r>
              <a:rPr sz="1350" spc="-8" dirty="0">
                <a:solidFill>
                  <a:srgbClr val="1F3863"/>
                </a:solidFill>
              </a:rPr>
              <a:t>налоговым</a:t>
            </a:r>
            <a:endParaRPr sz="1350" dirty="0"/>
          </a:p>
          <a:p>
            <a:pPr marL="100489" marR="96203" indent="476" algn="ctr"/>
            <a:r>
              <a:rPr sz="1350" dirty="0">
                <a:solidFill>
                  <a:srgbClr val="1F3863"/>
                </a:solidFill>
              </a:rPr>
              <a:t>периодом,</a:t>
            </a:r>
            <a:r>
              <a:rPr sz="1350" spc="-23" dirty="0">
                <a:solidFill>
                  <a:srgbClr val="1F3863"/>
                </a:solidFill>
              </a:rPr>
              <a:t> </a:t>
            </a:r>
            <a:r>
              <a:rPr sz="1350" dirty="0">
                <a:solidFill>
                  <a:srgbClr val="1F3863"/>
                </a:solidFill>
              </a:rPr>
              <a:t>в</a:t>
            </a:r>
            <a:r>
              <a:rPr sz="1350" spc="-11" dirty="0">
                <a:solidFill>
                  <a:srgbClr val="1F3863"/>
                </a:solidFill>
              </a:rPr>
              <a:t> </a:t>
            </a:r>
            <a:r>
              <a:rPr sz="1350" dirty="0">
                <a:solidFill>
                  <a:srgbClr val="1F3863"/>
                </a:solidFill>
              </a:rPr>
              <a:t>котором</a:t>
            </a:r>
            <a:r>
              <a:rPr sz="1350" spc="-8" dirty="0">
                <a:solidFill>
                  <a:srgbClr val="1F3863"/>
                </a:solidFill>
              </a:rPr>
              <a:t> произведены</a:t>
            </a:r>
            <a:r>
              <a:rPr sz="1350" spc="38" dirty="0">
                <a:solidFill>
                  <a:srgbClr val="1F3863"/>
                </a:solidFill>
              </a:rPr>
              <a:t> </a:t>
            </a:r>
            <a:r>
              <a:rPr sz="1350" spc="-8" dirty="0">
                <a:solidFill>
                  <a:srgbClr val="1F3863"/>
                </a:solidFill>
              </a:rPr>
              <a:t>указанные </a:t>
            </a:r>
            <a:r>
              <a:rPr sz="1350" dirty="0">
                <a:solidFill>
                  <a:srgbClr val="1F3863"/>
                </a:solidFill>
              </a:rPr>
              <a:t>операции.</a:t>
            </a:r>
            <a:r>
              <a:rPr sz="1350" spc="-4" dirty="0">
                <a:solidFill>
                  <a:srgbClr val="1F3863"/>
                </a:solidFill>
              </a:rPr>
              <a:t> </a:t>
            </a:r>
            <a:r>
              <a:rPr sz="1350" dirty="0">
                <a:solidFill>
                  <a:srgbClr val="1F3863"/>
                </a:solidFill>
              </a:rPr>
              <a:t>Если</a:t>
            </a:r>
            <a:r>
              <a:rPr sz="1350" spc="-11" dirty="0">
                <a:solidFill>
                  <a:srgbClr val="1F3863"/>
                </a:solidFill>
              </a:rPr>
              <a:t> </a:t>
            </a:r>
            <a:r>
              <a:rPr sz="1350" spc="-8" dirty="0">
                <a:solidFill>
                  <a:srgbClr val="1F3863"/>
                </a:solidFill>
              </a:rPr>
              <a:t>налогоплательщик</a:t>
            </a:r>
            <a:r>
              <a:rPr sz="1350" spc="11" dirty="0">
                <a:solidFill>
                  <a:srgbClr val="1F3863"/>
                </a:solidFill>
              </a:rPr>
              <a:t> </a:t>
            </a:r>
            <a:r>
              <a:rPr sz="1350" dirty="0">
                <a:solidFill>
                  <a:srgbClr val="1F3863"/>
                </a:solidFill>
              </a:rPr>
              <a:t>АУСН</a:t>
            </a:r>
            <a:r>
              <a:rPr sz="1350" spc="-8" dirty="0">
                <a:solidFill>
                  <a:srgbClr val="1F3863"/>
                </a:solidFill>
              </a:rPr>
              <a:t> </a:t>
            </a:r>
            <a:r>
              <a:rPr sz="1350" spc="-19" dirty="0">
                <a:solidFill>
                  <a:srgbClr val="1F3863"/>
                </a:solidFill>
              </a:rPr>
              <a:t>не </a:t>
            </a:r>
            <a:r>
              <a:rPr sz="1350" spc="-8" dirty="0">
                <a:solidFill>
                  <a:srgbClr val="1F3863"/>
                </a:solidFill>
              </a:rPr>
              <a:t>воспользовался</a:t>
            </a:r>
            <a:r>
              <a:rPr sz="1350" spc="30" dirty="0">
                <a:solidFill>
                  <a:srgbClr val="1F3863"/>
                </a:solidFill>
              </a:rPr>
              <a:t> </a:t>
            </a:r>
            <a:r>
              <a:rPr sz="1350" dirty="0">
                <a:solidFill>
                  <a:srgbClr val="1F3863"/>
                </a:solidFill>
              </a:rPr>
              <a:t>правом</a:t>
            </a:r>
            <a:r>
              <a:rPr sz="1350" spc="8" dirty="0">
                <a:solidFill>
                  <a:srgbClr val="1F3863"/>
                </a:solidFill>
              </a:rPr>
              <a:t> </a:t>
            </a:r>
            <a:r>
              <a:rPr sz="1350" spc="-8" dirty="0">
                <a:solidFill>
                  <a:srgbClr val="1F3863"/>
                </a:solidFill>
              </a:rPr>
              <a:t>подтверждения</a:t>
            </a:r>
            <a:r>
              <a:rPr sz="1350" spc="38" dirty="0">
                <a:solidFill>
                  <a:srgbClr val="1F3863"/>
                </a:solidFill>
              </a:rPr>
              <a:t> </a:t>
            </a:r>
            <a:r>
              <a:rPr sz="1350" spc="-8" dirty="0">
                <a:solidFill>
                  <a:srgbClr val="1F3863"/>
                </a:solidFill>
              </a:rPr>
              <a:t>данной информации</a:t>
            </a:r>
            <a:r>
              <a:rPr sz="1350" spc="19" dirty="0">
                <a:solidFill>
                  <a:srgbClr val="1F3863"/>
                </a:solidFill>
              </a:rPr>
              <a:t> </a:t>
            </a:r>
            <a:r>
              <a:rPr sz="1350" dirty="0">
                <a:solidFill>
                  <a:srgbClr val="1F3863"/>
                </a:solidFill>
              </a:rPr>
              <a:t>в</a:t>
            </a:r>
            <a:r>
              <a:rPr sz="1350" spc="-11" dirty="0">
                <a:solidFill>
                  <a:srgbClr val="1F3863"/>
                </a:solidFill>
              </a:rPr>
              <a:t> </a:t>
            </a:r>
            <a:r>
              <a:rPr sz="1350" spc="-8" dirty="0">
                <a:solidFill>
                  <a:srgbClr val="1F3863"/>
                </a:solidFill>
              </a:rPr>
              <a:t>установленный</a:t>
            </a:r>
            <a:r>
              <a:rPr sz="1350" spc="30" dirty="0">
                <a:solidFill>
                  <a:srgbClr val="1F3863"/>
                </a:solidFill>
              </a:rPr>
              <a:t> </a:t>
            </a:r>
            <a:r>
              <a:rPr sz="1350" dirty="0">
                <a:solidFill>
                  <a:srgbClr val="1F3863"/>
                </a:solidFill>
              </a:rPr>
              <a:t>срок,</a:t>
            </a:r>
            <a:r>
              <a:rPr sz="1350" spc="-8" dirty="0">
                <a:solidFill>
                  <a:srgbClr val="1F3863"/>
                </a:solidFill>
              </a:rPr>
              <a:t> </a:t>
            </a:r>
            <a:r>
              <a:rPr sz="1350" dirty="0">
                <a:solidFill>
                  <a:srgbClr val="1F3863"/>
                </a:solidFill>
              </a:rPr>
              <a:t>то</a:t>
            </a:r>
            <a:r>
              <a:rPr sz="1350" spc="-8" dirty="0">
                <a:solidFill>
                  <a:srgbClr val="1F3863"/>
                </a:solidFill>
              </a:rPr>
              <a:t> </a:t>
            </a:r>
            <a:r>
              <a:rPr sz="1350" dirty="0">
                <a:solidFill>
                  <a:srgbClr val="1F3863"/>
                </a:solidFill>
              </a:rPr>
              <a:t>она</a:t>
            </a:r>
            <a:r>
              <a:rPr sz="1350" spc="-4" dirty="0">
                <a:solidFill>
                  <a:srgbClr val="1F3863"/>
                </a:solidFill>
              </a:rPr>
              <a:t> </a:t>
            </a:r>
            <a:r>
              <a:rPr sz="1350" spc="-8" dirty="0">
                <a:solidFill>
                  <a:srgbClr val="1F3863"/>
                </a:solidFill>
              </a:rPr>
              <a:t>считается подтвержденной</a:t>
            </a:r>
            <a:endParaRPr sz="1350" dirty="0"/>
          </a:p>
        </p:txBody>
      </p:sp>
      <p:sp>
        <p:nvSpPr>
          <p:cNvPr id="9" name="object 5"/>
          <p:cNvSpPr txBox="1">
            <a:spLocks noGrp="1"/>
          </p:cNvSpPr>
          <p:nvPr>
            <p:ph sz="half" idx="3"/>
          </p:nvPr>
        </p:nvSpPr>
        <p:spPr>
          <a:xfrm>
            <a:off x="4709160" y="1183006"/>
            <a:ext cx="3977640" cy="1332544"/>
          </a:xfrm>
          <a:prstGeom prst="rect">
            <a:avLst/>
          </a:prstGeom>
          <a:solidFill>
            <a:srgbClr val="D9D9D9"/>
          </a:solidFill>
          <a:ln w="12700">
            <a:solidFill>
              <a:srgbClr val="41709C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788" dirty="0"/>
          </a:p>
          <a:p>
            <a:pPr>
              <a:spcBef>
                <a:spcPts val="420"/>
              </a:spcBef>
            </a:pPr>
            <a:endParaRPr sz="788" dirty="0"/>
          </a:p>
          <a:p>
            <a:pPr marL="1905" algn="ctr"/>
            <a:r>
              <a:rPr sz="1350" dirty="0">
                <a:solidFill>
                  <a:srgbClr val="1F3863"/>
                </a:solidFill>
              </a:rPr>
              <a:t>Обратиться</a:t>
            </a:r>
            <a:r>
              <a:rPr sz="1350" spc="-23" dirty="0">
                <a:solidFill>
                  <a:srgbClr val="1F3863"/>
                </a:solidFill>
              </a:rPr>
              <a:t> </a:t>
            </a:r>
            <a:r>
              <a:rPr sz="1350" dirty="0">
                <a:solidFill>
                  <a:srgbClr val="1F3863"/>
                </a:solidFill>
              </a:rPr>
              <a:t>для</a:t>
            </a:r>
            <a:r>
              <a:rPr sz="1350" spc="-11" dirty="0">
                <a:solidFill>
                  <a:srgbClr val="1F3863"/>
                </a:solidFill>
              </a:rPr>
              <a:t> </a:t>
            </a:r>
            <a:r>
              <a:rPr sz="1350" dirty="0">
                <a:solidFill>
                  <a:srgbClr val="1F3863"/>
                </a:solidFill>
              </a:rPr>
              <a:t>исправления</a:t>
            </a:r>
            <a:r>
              <a:rPr sz="1350" spc="-30" dirty="0">
                <a:solidFill>
                  <a:srgbClr val="1F3863"/>
                </a:solidFill>
              </a:rPr>
              <a:t> </a:t>
            </a:r>
            <a:r>
              <a:rPr sz="1350" spc="-8" dirty="0">
                <a:solidFill>
                  <a:srgbClr val="1F3863"/>
                </a:solidFill>
              </a:rPr>
              <a:t>обнаруженных</a:t>
            </a:r>
            <a:endParaRPr sz="1350" dirty="0"/>
          </a:p>
          <a:p>
            <a:pPr marL="69056" marR="61913" algn="ctr"/>
            <a:r>
              <a:rPr sz="1350" dirty="0">
                <a:solidFill>
                  <a:srgbClr val="1F3863"/>
                </a:solidFill>
              </a:rPr>
              <a:t>ошибок</a:t>
            </a:r>
            <a:r>
              <a:rPr sz="1350" spc="-15" dirty="0">
                <a:solidFill>
                  <a:srgbClr val="1F3863"/>
                </a:solidFill>
              </a:rPr>
              <a:t> </a:t>
            </a:r>
            <a:r>
              <a:rPr sz="1350" dirty="0">
                <a:solidFill>
                  <a:srgbClr val="1F3863"/>
                </a:solidFill>
              </a:rPr>
              <a:t>в</a:t>
            </a:r>
            <a:r>
              <a:rPr sz="1350" spc="11" dirty="0">
                <a:solidFill>
                  <a:srgbClr val="1F3863"/>
                </a:solidFill>
              </a:rPr>
              <a:t> </a:t>
            </a:r>
            <a:r>
              <a:rPr sz="1350" dirty="0">
                <a:solidFill>
                  <a:srgbClr val="1F3863"/>
                </a:solidFill>
              </a:rPr>
              <a:t>операциях</a:t>
            </a:r>
            <a:r>
              <a:rPr sz="1350" spc="-15" dirty="0">
                <a:solidFill>
                  <a:srgbClr val="1F3863"/>
                </a:solidFill>
              </a:rPr>
              <a:t> </a:t>
            </a:r>
            <a:r>
              <a:rPr sz="1350" dirty="0">
                <a:solidFill>
                  <a:srgbClr val="1F3863"/>
                </a:solidFill>
              </a:rPr>
              <a:t>за</a:t>
            </a:r>
            <a:r>
              <a:rPr sz="1350" spc="8" dirty="0">
                <a:solidFill>
                  <a:srgbClr val="1F3863"/>
                </a:solidFill>
              </a:rPr>
              <a:t> </a:t>
            </a:r>
            <a:r>
              <a:rPr sz="1350" spc="-8" dirty="0">
                <a:solidFill>
                  <a:srgbClr val="1F3863"/>
                </a:solidFill>
              </a:rPr>
              <a:t>предыдущие</a:t>
            </a:r>
            <a:r>
              <a:rPr sz="1350" spc="-38" dirty="0">
                <a:solidFill>
                  <a:srgbClr val="1F3863"/>
                </a:solidFill>
              </a:rPr>
              <a:t> </a:t>
            </a:r>
            <a:r>
              <a:rPr sz="1350" dirty="0">
                <a:solidFill>
                  <a:srgbClr val="1F3863"/>
                </a:solidFill>
              </a:rPr>
              <a:t>36</a:t>
            </a:r>
            <a:r>
              <a:rPr sz="1350" spc="4" dirty="0">
                <a:solidFill>
                  <a:srgbClr val="1F3863"/>
                </a:solidFill>
              </a:rPr>
              <a:t> </a:t>
            </a:r>
            <a:r>
              <a:rPr sz="1350" spc="-8" dirty="0">
                <a:solidFill>
                  <a:srgbClr val="1F3863"/>
                </a:solidFill>
              </a:rPr>
              <a:t>налоговых </a:t>
            </a:r>
            <a:r>
              <a:rPr sz="1350" dirty="0">
                <a:solidFill>
                  <a:srgbClr val="1F3863"/>
                </a:solidFill>
              </a:rPr>
              <a:t>периодов.</a:t>
            </a:r>
            <a:r>
              <a:rPr sz="1350" spc="-45" dirty="0">
                <a:solidFill>
                  <a:srgbClr val="1F3863"/>
                </a:solidFill>
              </a:rPr>
              <a:t> </a:t>
            </a:r>
            <a:r>
              <a:rPr sz="1350" dirty="0">
                <a:solidFill>
                  <a:srgbClr val="1F3863"/>
                </a:solidFill>
              </a:rPr>
              <a:t>Информация</a:t>
            </a:r>
            <a:r>
              <a:rPr sz="1350" spc="-26" dirty="0">
                <a:solidFill>
                  <a:srgbClr val="1F3863"/>
                </a:solidFill>
              </a:rPr>
              <a:t> </a:t>
            </a:r>
            <a:r>
              <a:rPr sz="1350" dirty="0">
                <a:solidFill>
                  <a:srgbClr val="1F3863"/>
                </a:solidFill>
              </a:rPr>
              <a:t>о</a:t>
            </a:r>
            <a:r>
              <a:rPr sz="1350" spc="-15" dirty="0">
                <a:solidFill>
                  <a:srgbClr val="1F3863"/>
                </a:solidFill>
              </a:rPr>
              <a:t> </a:t>
            </a:r>
            <a:r>
              <a:rPr sz="1350" dirty="0">
                <a:solidFill>
                  <a:srgbClr val="1F3863"/>
                </a:solidFill>
              </a:rPr>
              <a:t>таких</a:t>
            </a:r>
            <a:r>
              <a:rPr sz="1350" spc="-11" dirty="0">
                <a:solidFill>
                  <a:srgbClr val="1F3863"/>
                </a:solidFill>
              </a:rPr>
              <a:t> </a:t>
            </a:r>
            <a:r>
              <a:rPr sz="1350" spc="-8" dirty="0">
                <a:solidFill>
                  <a:srgbClr val="1F3863"/>
                </a:solidFill>
              </a:rPr>
              <a:t>корректировках </a:t>
            </a:r>
            <a:r>
              <a:rPr sz="1350" dirty="0">
                <a:solidFill>
                  <a:srgbClr val="1F3863"/>
                </a:solidFill>
              </a:rPr>
              <a:t>будет</a:t>
            </a:r>
            <a:r>
              <a:rPr sz="1350" spc="4" dirty="0">
                <a:solidFill>
                  <a:srgbClr val="1F3863"/>
                </a:solidFill>
              </a:rPr>
              <a:t> </a:t>
            </a:r>
            <a:r>
              <a:rPr sz="1350" dirty="0">
                <a:solidFill>
                  <a:srgbClr val="1F3863"/>
                </a:solidFill>
              </a:rPr>
              <a:t>направлена</a:t>
            </a:r>
            <a:r>
              <a:rPr sz="1350" spc="-26" dirty="0">
                <a:solidFill>
                  <a:srgbClr val="1F3863"/>
                </a:solidFill>
              </a:rPr>
              <a:t> </a:t>
            </a:r>
            <a:r>
              <a:rPr sz="1350" dirty="0">
                <a:solidFill>
                  <a:srgbClr val="1F3863"/>
                </a:solidFill>
              </a:rPr>
              <a:t>в</a:t>
            </a:r>
            <a:r>
              <a:rPr sz="1350" spc="8" dirty="0">
                <a:solidFill>
                  <a:srgbClr val="1F3863"/>
                </a:solidFill>
              </a:rPr>
              <a:t> </a:t>
            </a:r>
            <a:r>
              <a:rPr sz="1350" spc="-8" dirty="0">
                <a:solidFill>
                  <a:srgbClr val="1F3863"/>
                </a:solidFill>
              </a:rPr>
              <a:t>налоговый</a:t>
            </a:r>
            <a:r>
              <a:rPr sz="1350" spc="-26" dirty="0">
                <a:solidFill>
                  <a:srgbClr val="1F3863"/>
                </a:solidFill>
              </a:rPr>
              <a:t> </a:t>
            </a:r>
            <a:r>
              <a:rPr sz="1350" spc="-8" dirty="0">
                <a:solidFill>
                  <a:srgbClr val="1F3863"/>
                </a:solidFill>
              </a:rPr>
              <a:t>орган</a:t>
            </a:r>
            <a:endParaRPr sz="135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600200" y="3600451"/>
            <a:ext cx="4572000" cy="5078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350" b="1" kern="0" dirty="0">
                <a:solidFill>
                  <a:srgbClr val="1F3863"/>
                </a:solidFill>
                <a:latin typeface="Times New Roman"/>
                <a:cs typeface="Times New Roman"/>
              </a:rPr>
              <a:t>Скорректировать информацию о расчетах можно также через личный кабинет налогоплательщика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8424" y="401191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12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7203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759649" y="634364"/>
            <a:ext cx="5836919" cy="95250"/>
          </a:xfrm>
          <a:custGeom>
            <a:avLst/>
            <a:gdLst/>
            <a:ahLst/>
            <a:cxnLst/>
            <a:rect l="l" t="t" r="r" b="b"/>
            <a:pathLst>
              <a:path w="7782559" h="127000">
                <a:moveTo>
                  <a:pt x="7782433" y="101219"/>
                </a:moveTo>
                <a:lnTo>
                  <a:pt x="0" y="101219"/>
                </a:lnTo>
                <a:lnTo>
                  <a:pt x="0" y="126492"/>
                </a:lnTo>
                <a:lnTo>
                  <a:pt x="7782433" y="126492"/>
                </a:lnTo>
                <a:lnTo>
                  <a:pt x="7782433" y="101219"/>
                </a:lnTo>
                <a:close/>
              </a:path>
              <a:path w="7782559" h="127000">
                <a:moveTo>
                  <a:pt x="7782433" y="0"/>
                </a:moveTo>
                <a:lnTo>
                  <a:pt x="0" y="0"/>
                </a:lnTo>
                <a:lnTo>
                  <a:pt x="0" y="75946"/>
                </a:lnTo>
                <a:lnTo>
                  <a:pt x="7782433" y="75946"/>
                </a:lnTo>
                <a:lnTo>
                  <a:pt x="7782433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 sz="1350" kern="0" dirty="0">
              <a:solidFill>
                <a:sysClr val="windowText" lastClr="000000"/>
              </a:solidFill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175289" y="162115"/>
            <a:ext cx="7116604" cy="410401"/>
          </a:xfrm>
          <a:prstGeom prst="rect">
            <a:avLst/>
          </a:prstGeom>
        </p:spPr>
        <p:txBody>
          <a:bodyPr vert="horz" wrap="square" lIns="0" tIns="132112" rIns="0" bIns="0" rtlCol="0">
            <a:spAutoFit/>
          </a:bodyPr>
          <a:lstStyle/>
          <a:p>
            <a:pPr marL="1239203">
              <a:spcBef>
                <a:spcPts val="75"/>
              </a:spcBef>
            </a:pPr>
            <a:r>
              <a:rPr lang="ru-RU" dirty="0" smtClean="0"/>
              <a:t>ОБЪЕКТ И СТАВКИ НАЛОГА</a:t>
            </a:r>
            <a:endParaRPr spc="-15" dirty="0"/>
          </a:p>
        </p:txBody>
      </p:sp>
      <p:sp>
        <p:nvSpPr>
          <p:cNvPr id="4" name="object 4"/>
          <p:cNvSpPr txBox="1"/>
          <p:nvPr/>
        </p:nvSpPr>
        <p:spPr>
          <a:xfrm>
            <a:off x="688620" y="1066705"/>
            <a:ext cx="7497604" cy="3192060"/>
          </a:xfrm>
          <a:prstGeom prst="rect">
            <a:avLst/>
          </a:prstGeom>
        </p:spPr>
        <p:txBody>
          <a:bodyPr vert="horz" wrap="square" lIns="0" tIns="9049" rIns="0" bIns="0" rtlCol="0">
            <a:spAutoFit/>
          </a:bodyPr>
          <a:lstStyle/>
          <a:p>
            <a:pPr marL="9525" marR="3810">
              <a:spcBef>
                <a:spcPts val="71"/>
              </a:spcBef>
              <a:tabLst>
                <a:tab pos="488156" algn="l"/>
                <a:tab pos="1084898" algn="l"/>
                <a:tab pos="2388394" algn="l"/>
                <a:tab pos="3058953" algn="l"/>
                <a:tab pos="3888105" algn="l"/>
                <a:tab pos="4412933" algn="l"/>
                <a:tab pos="5298757" algn="l"/>
                <a:tab pos="6087428" algn="l"/>
                <a:tab pos="6968966" algn="l"/>
              </a:tabLst>
            </a:pPr>
            <a:r>
              <a:rPr sz="1650" kern="0" spc="-1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Если</a:t>
            </a:r>
            <a:r>
              <a:rPr sz="16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	</a:t>
            </a:r>
            <a:r>
              <a:rPr sz="1650" b="1" kern="0" spc="-8" dirty="0" err="1">
                <a:solidFill>
                  <a:srgbClr val="FF0000"/>
                </a:solidFill>
                <a:latin typeface="Times New Roman"/>
                <a:cs typeface="Times New Roman"/>
              </a:rPr>
              <a:t>объект</a:t>
            </a:r>
            <a:r>
              <a:rPr lang="ru-RU" sz="1650" b="1" kern="0" spc="-8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50" kern="0" spc="-8" dirty="0" err="1">
                <a:solidFill>
                  <a:sysClr val="windowText" lastClr="000000"/>
                </a:solidFill>
                <a:latin typeface="Times New Roman"/>
                <a:cs typeface="Times New Roman"/>
              </a:rPr>
              <a:t>налогообложения</a:t>
            </a:r>
            <a:r>
              <a:rPr lang="ru-RU" sz="16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650" b="1" kern="0" spc="-8" dirty="0" err="1">
                <a:solidFill>
                  <a:srgbClr val="FF0000"/>
                </a:solidFill>
                <a:latin typeface="Times New Roman"/>
                <a:cs typeface="Times New Roman"/>
              </a:rPr>
              <a:t>доходы</a:t>
            </a:r>
            <a:r>
              <a:rPr sz="16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,</a:t>
            </a:r>
            <a:r>
              <a:rPr lang="ru-RU" sz="16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650" kern="0" spc="-8" dirty="0" err="1">
                <a:solidFill>
                  <a:sysClr val="windowText" lastClr="000000"/>
                </a:solidFill>
                <a:latin typeface="Times New Roman"/>
                <a:cs typeface="Times New Roman"/>
              </a:rPr>
              <a:t>налоговой</a:t>
            </a:r>
            <a:r>
              <a:rPr lang="ru-RU" sz="16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650" kern="0" spc="-8" dirty="0" err="1">
                <a:solidFill>
                  <a:sysClr val="windowText" lastClr="000000"/>
                </a:solidFill>
                <a:latin typeface="Times New Roman"/>
                <a:cs typeface="Times New Roman"/>
              </a:rPr>
              <a:t>базой</a:t>
            </a:r>
            <a:r>
              <a:rPr lang="ru-RU" sz="16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650" kern="0" spc="-8" dirty="0" err="1">
                <a:solidFill>
                  <a:sysClr val="windowText" lastClr="000000"/>
                </a:solidFill>
                <a:latin typeface="Times New Roman"/>
                <a:cs typeface="Times New Roman"/>
              </a:rPr>
              <a:t>признается</a:t>
            </a:r>
            <a:r>
              <a:rPr lang="ru-RU" sz="16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650" kern="0" spc="-8" dirty="0" err="1">
                <a:solidFill>
                  <a:sysClr val="windowText" lastClr="000000"/>
                </a:solidFill>
                <a:latin typeface="Times New Roman"/>
                <a:cs typeface="Times New Roman"/>
              </a:rPr>
              <a:t>денежное</a:t>
            </a:r>
            <a:r>
              <a:rPr lang="ru-RU" sz="16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650" kern="0" spc="-8" dirty="0" err="1">
                <a:solidFill>
                  <a:sysClr val="windowText" lastClr="000000"/>
                </a:solidFill>
                <a:latin typeface="Times New Roman"/>
                <a:cs typeface="Times New Roman"/>
              </a:rPr>
              <a:t>выражение</a:t>
            </a:r>
            <a:r>
              <a:rPr sz="16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	</a:t>
            </a:r>
            <a:r>
              <a:rPr sz="1650" kern="0" spc="-23" dirty="0" err="1">
                <a:solidFill>
                  <a:sysClr val="windowText" lastClr="000000"/>
                </a:solidFill>
                <a:latin typeface="Times New Roman"/>
                <a:cs typeface="Times New Roman"/>
              </a:rPr>
              <a:t>доходов</a:t>
            </a:r>
            <a:r>
              <a:rPr sz="1650" kern="0" spc="-23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lang="ru-RU" sz="1650" kern="0" spc="-23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н</a:t>
            </a:r>
            <a:r>
              <a:rPr sz="1650" kern="0" spc="-8" dirty="0" err="1">
                <a:solidFill>
                  <a:sysClr val="windowText" lastClr="000000"/>
                </a:solidFill>
                <a:latin typeface="Times New Roman"/>
                <a:cs typeface="Times New Roman"/>
              </a:rPr>
              <a:t>алогоплательщика</a:t>
            </a:r>
            <a:r>
              <a:rPr lang="ru-RU" sz="16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– налог рассчитывается по </a:t>
            </a:r>
            <a:r>
              <a:rPr lang="ru-RU" sz="1650" b="1" kern="0" spc="-8" dirty="0">
                <a:solidFill>
                  <a:srgbClr val="FF0000"/>
                </a:solidFill>
                <a:latin typeface="Times New Roman"/>
                <a:cs typeface="Times New Roman"/>
              </a:rPr>
              <a:t>ставке 8%</a:t>
            </a:r>
            <a:r>
              <a:rPr lang="ru-RU" sz="16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.</a:t>
            </a:r>
            <a:endParaRPr sz="165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>
              <a:spcBef>
                <a:spcPts val="60"/>
              </a:spcBef>
            </a:pPr>
            <a:endParaRPr lang="ru-RU" sz="165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>
              <a:spcBef>
                <a:spcPts val="60"/>
              </a:spcBef>
            </a:pPr>
            <a:endParaRPr lang="ru-RU" sz="165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 marL="9525">
              <a:tabLst>
                <a:tab pos="425291" algn="l"/>
                <a:tab pos="1126331" algn="l"/>
                <a:tab pos="2366486" algn="l"/>
                <a:tab pos="3068478" algn="l"/>
                <a:tab pos="3637598" algn="l"/>
                <a:tab pos="4139565" algn="l"/>
                <a:tab pos="4808220" algn="l"/>
                <a:tab pos="5573078" algn="l"/>
                <a:tab pos="6035040" algn="l"/>
                <a:tab pos="6858953" algn="l"/>
              </a:tabLst>
            </a:pPr>
            <a:r>
              <a:rPr sz="1650" kern="0" spc="-15" dirty="0" err="1">
                <a:solidFill>
                  <a:sysClr val="windowText" lastClr="000000"/>
                </a:solidFill>
                <a:latin typeface="Times New Roman"/>
                <a:cs typeface="Times New Roman"/>
              </a:rPr>
              <a:t>Если</a:t>
            </a:r>
            <a:r>
              <a:rPr lang="ru-RU" sz="1650" kern="0" spc="-1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650" b="1" kern="0" spc="-8" dirty="0" err="1">
                <a:solidFill>
                  <a:srgbClr val="FF0000"/>
                </a:solidFill>
                <a:latin typeface="Times New Roman"/>
                <a:cs typeface="Times New Roman"/>
              </a:rPr>
              <a:t>объектом</a:t>
            </a:r>
            <a:r>
              <a:rPr lang="ru-RU" sz="1650" b="1" kern="0" spc="-8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50" kern="0" spc="-8" dirty="0" err="1">
                <a:solidFill>
                  <a:sysClr val="windowText" lastClr="000000"/>
                </a:solidFill>
                <a:latin typeface="Times New Roman"/>
                <a:cs typeface="Times New Roman"/>
              </a:rPr>
              <a:t>налогообложения</a:t>
            </a:r>
            <a:r>
              <a:rPr sz="16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	</a:t>
            </a:r>
            <a:r>
              <a:rPr sz="1650" kern="0" spc="-8" dirty="0" err="1">
                <a:solidFill>
                  <a:sysClr val="windowText" lastClr="000000"/>
                </a:solidFill>
                <a:latin typeface="Times New Roman"/>
                <a:cs typeface="Times New Roman"/>
              </a:rPr>
              <a:t>являются</a:t>
            </a:r>
            <a:r>
              <a:rPr lang="ru-RU" sz="16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650" b="1" kern="0" spc="-8" dirty="0" err="1">
                <a:solidFill>
                  <a:srgbClr val="FF0000"/>
                </a:solidFill>
                <a:latin typeface="Times New Roman"/>
                <a:cs typeface="Times New Roman"/>
              </a:rPr>
              <a:t>доходы</a:t>
            </a:r>
            <a:r>
              <a:rPr lang="ru-RU" sz="1650" b="1" kern="0" spc="-8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50" b="1" kern="0" spc="-8" dirty="0" err="1">
                <a:solidFill>
                  <a:srgbClr val="FF0000"/>
                </a:solidFill>
                <a:latin typeface="Times New Roman"/>
                <a:cs typeface="Times New Roman"/>
              </a:rPr>
              <a:t>минус</a:t>
            </a:r>
            <a:r>
              <a:rPr lang="ru-RU" sz="1650" b="1" kern="0" spc="-8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50" b="1" kern="0" spc="-8" dirty="0" err="1">
                <a:solidFill>
                  <a:srgbClr val="FF0000"/>
                </a:solidFill>
                <a:latin typeface="Times New Roman"/>
                <a:cs typeface="Times New Roman"/>
              </a:rPr>
              <a:t>расходы</a:t>
            </a:r>
            <a:r>
              <a:rPr sz="16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,</a:t>
            </a:r>
            <a:r>
              <a:rPr lang="ru-RU" sz="16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650" kern="0" spc="-8" dirty="0" err="1">
                <a:solidFill>
                  <a:sysClr val="windowText" lastClr="000000"/>
                </a:solidFill>
                <a:latin typeface="Times New Roman"/>
                <a:cs typeface="Times New Roman"/>
              </a:rPr>
              <a:t>налоговой</a:t>
            </a:r>
            <a:r>
              <a:rPr lang="ru-RU" sz="16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650" kern="0" spc="-8" dirty="0" err="1">
                <a:solidFill>
                  <a:sysClr val="windowText" lastClr="000000"/>
                </a:solidFill>
                <a:latin typeface="Times New Roman"/>
                <a:cs typeface="Times New Roman"/>
              </a:rPr>
              <a:t>базой</a:t>
            </a:r>
            <a:r>
              <a:rPr lang="ru-RU" sz="16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650" kern="0" spc="-8" dirty="0" err="1">
                <a:solidFill>
                  <a:sysClr val="windowText" lastClr="000000"/>
                </a:solidFill>
                <a:latin typeface="Times New Roman"/>
                <a:cs typeface="Times New Roman"/>
              </a:rPr>
              <a:t>признается</a:t>
            </a:r>
            <a:r>
              <a:rPr lang="ru-RU" sz="16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650" kern="0" spc="-8" dirty="0" err="1">
                <a:solidFill>
                  <a:sysClr val="windowText" lastClr="000000"/>
                </a:solidFill>
                <a:latin typeface="Times New Roman"/>
                <a:cs typeface="Times New Roman"/>
              </a:rPr>
              <a:t>денежное</a:t>
            </a:r>
            <a:r>
              <a:rPr lang="ru-RU" sz="16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650" kern="0" dirty="0" err="1">
                <a:solidFill>
                  <a:sysClr val="windowText" lastClr="000000"/>
                </a:solidFill>
                <a:latin typeface="Times New Roman"/>
                <a:cs typeface="Times New Roman"/>
              </a:rPr>
              <a:t>выражение</a:t>
            </a:r>
            <a:r>
              <a:rPr sz="1650" kern="0" spc="-3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650" kern="0" spc="-1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доходов</a:t>
            </a:r>
            <a:r>
              <a:rPr sz="1650" kern="0" spc="-6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6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налогоплательщика,</a:t>
            </a:r>
            <a:r>
              <a:rPr sz="16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6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уменьшенных</a:t>
            </a:r>
            <a:r>
              <a:rPr sz="1650" kern="0" spc="-4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6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на</a:t>
            </a:r>
            <a:r>
              <a:rPr sz="1650" kern="0" spc="-41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6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величину</a:t>
            </a:r>
            <a:r>
              <a:rPr sz="1650" kern="0" spc="-1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650" kern="0" dirty="0" err="1">
                <a:solidFill>
                  <a:sysClr val="windowText" lastClr="000000"/>
                </a:solidFill>
                <a:latin typeface="Times New Roman"/>
                <a:cs typeface="Times New Roman"/>
              </a:rPr>
              <a:t>его</a:t>
            </a:r>
            <a:r>
              <a:rPr sz="1650" kern="0" spc="-4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650" kern="0" spc="-8" dirty="0" err="1">
                <a:solidFill>
                  <a:sysClr val="windowText" lastClr="000000"/>
                </a:solidFill>
                <a:latin typeface="Times New Roman"/>
                <a:cs typeface="Times New Roman"/>
              </a:rPr>
              <a:t>расходов</a:t>
            </a:r>
            <a:r>
              <a:rPr lang="ru-RU" sz="16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– налог рассчитывается по </a:t>
            </a:r>
            <a:r>
              <a:rPr lang="ru-RU" sz="1650" b="1" kern="0" spc="-8" dirty="0">
                <a:solidFill>
                  <a:srgbClr val="FF0000"/>
                </a:solidFill>
                <a:latin typeface="Times New Roman"/>
                <a:cs typeface="Times New Roman"/>
              </a:rPr>
              <a:t>ставке 20%.</a:t>
            </a:r>
            <a:endParaRPr sz="1650" b="1" kern="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>
              <a:spcBef>
                <a:spcPts val="60"/>
              </a:spcBef>
            </a:pPr>
            <a:endParaRPr lang="ru-RU" sz="165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>
              <a:spcBef>
                <a:spcPts val="60"/>
              </a:spcBef>
            </a:pPr>
            <a:endParaRPr lang="ru-RU" sz="165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 marL="9525">
              <a:spcBef>
                <a:spcPts val="4"/>
              </a:spcBef>
            </a:pPr>
            <a:r>
              <a:rPr sz="1650" kern="0" spc="-19" dirty="0" err="1">
                <a:solidFill>
                  <a:sysClr val="windowText" lastClr="000000"/>
                </a:solidFill>
                <a:latin typeface="Times New Roman"/>
                <a:cs typeface="Times New Roman"/>
              </a:rPr>
              <a:t>Установлен</a:t>
            </a:r>
            <a:r>
              <a:rPr sz="1650" kern="0" spc="-1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650" b="1" kern="0" dirty="0">
                <a:solidFill>
                  <a:srgbClr val="FF0000"/>
                </a:solidFill>
                <a:latin typeface="Times New Roman"/>
                <a:cs typeface="Times New Roman"/>
              </a:rPr>
              <a:t>минимальный налог</a:t>
            </a:r>
            <a:r>
              <a:rPr sz="1650" b="1" kern="0" spc="-23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в</a:t>
            </a:r>
            <a:r>
              <a:rPr sz="1650" kern="0" spc="-4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6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размере</a:t>
            </a:r>
            <a:r>
              <a:rPr sz="1650" kern="0" spc="-34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650" b="1" kern="0" dirty="0">
                <a:solidFill>
                  <a:srgbClr val="FF0000"/>
                </a:solidFill>
                <a:latin typeface="Times New Roman"/>
                <a:cs typeface="Times New Roman"/>
              </a:rPr>
              <a:t>3%</a:t>
            </a:r>
            <a:r>
              <a:rPr lang="ru-RU" sz="1650" kern="0" dirty="0">
                <a:solidFill>
                  <a:srgbClr val="FF0000"/>
                </a:solidFill>
                <a:latin typeface="Times New Roman"/>
                <a:cs typeface="Times New Roman"/>
              </a:rPr>
              <a:t>.</a:t>
            </a:r>
            <a:endParaRPr sz="1650" kern="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>
              <a:spcBef>
                <a:spcPts val="56"/>
              </a:spcBef>
            </a:pPr>
            <a:endParaRPr sz="120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>
              <a:spcBef>
                <a:spcPts val="60"/>
              </a:spcBef>
            </a:pPr>
            <a:endParaRPr sz="120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>
              <a:spcBef>
                <a:spcPts val="60"/>
              </a:spcBef>
            </a:pPr>
            <a:endParaRPr sz="120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88424" y="401191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13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007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81467" y="121587"/>
            <a:ext cx="5337453" cy="687592"/>
          </a:xfrm>
          <a:prstGeom prst="rect">
            <a:avLst/>
          </a:prstGeom>
        </p:spPr>
        <p:txBody>
          <a:bodyPr vert="horz" wrap="square" lIns="0" tIns="132302" rIns="0" bIns="0" rtlCol="0">
            <a:spAutoFit/>
          </a:bodyPr>
          <a:lstStyle/>
          <a:p>
            <a:pPr marL="1243013">
              <a:spcBef>
                <a:spcPts val="75"/>
              </a:spcBef>
            </a:pPr>
            <a:r>
              <a:rPr dirty="0"/>
              <a:t>Параметры</a:t>
            </a:r>
            <a:r>
              <a:rPr spc="-60" dirty="0"/>
              <a:t> </a:t>
            </a:r>
            <a:r>
              <a:rPr dirty="0"/>
              <a:t>налогового</a:t>
            </a:r>
            <a:r>
              <a:rPr spc="-56" dirty="0"/>
              <a:t> </a:t>
            </a:r>
            <a:r>
              <a:rPr dirty="0"/>
              <a:t>режима</a:t>
            </a:r>
            <a:r>
              <a:rPr spc="-53" dirty="0"/>
              <a:t> </a:t>
            </a:r>
            <a:r>
              <a:rPr spc="-8" dirty="0"/>
              <a:t>«АУСН»</a:t>
            </a:r>
          </a:p>
        </p:txBody>
      </p:sp>
      <p:sp>
        <p:nvSpPr>
          <p:cNvPr id="4" name="object 4"/>
          <p:cNvSpPr/>
          <p:nvPr/>
        </p:nvSpPr>
        <p:spPr>
          <a:xfrm>
            <a:off x="1764221" y="609218"/>
            <a:ext cx="5836919" cy="95250"/>
          </a:xfrm>
          <a:custGeom>
            <a:avLst/>
            <a:gdLst/>
            <a:ahLst/>
            <a:cxnLst/>
            <a:rect l="l" t="t" r="r" b="b"/>
            <a:pathLst>
              <a:path w="7782559" h="127000">
                <a:moveTo>
                  <a:pt x="7782433" y="101219"/>
                </a:moveTo>
                <a:lnTo>
                  <a:pt x="0" y="101219"/>
                </a:lnTo>
                <a:lnTo>
                  <a:pt x="0" y="126492"/>
                </a:lnTo>
                <a:lnTo>
                  <a:pt x="7782433" y="126492"/>
                </a:lnTo>
                <a:lnTo>
                  <a:pt x="7782433" y="101219"/>
                </a:lnTo>
                <a:close/>
              </a:path>
              <a:path w="7782559" h="127000">
                <a:moveTo>
                  <a:pt x="7782433" y="0"/>
                </a:moveTo>
                <a:lnTo>
                  <a:pt x="0" y="0"/>
                </a:lnTo>
                <a:lnTo>
                  <a:pt x="0" y="75946"/>
                </a:lnTo>
                <a:lnTo>
                  <a:pt x="7782433" y="75946"/>
                </a:lnTo>
                <a:lnTo>
                  <a:pt x="7782433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 sz="1350" kern="0" dirty="0">
              <a:solidFill>
                <a:sysClr val="windowText" lastClr="000000"/>
              </a:solidFill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2409444" y="1113282"/>
            <a:ext cx="3223260" cy="3224689"/>
            <a:chOff x="3212592" y="1484375"/>
            <a:chExt cx="4297680" cy="4299585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212592" y="1484375"/>
              <a:ext cx="4297680" cy="4299204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430268" y="1709927"/>
              <a:ext cx="469391" cy="396239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457956" y="2738627"/>
              <a:ext cx="365760" cy="36576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457956" y="4126991"/>
              <a:ext cx="341375" cy="463295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485132" y="5187696"/>
              <a:ext cx="390143" cy="335280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5849112" y="5183123"/>
              <a:ext cx="372110" cy="335280"/>
            </a:xfrm>
            <a:custGeom>
              <a:avLst/>
              <a:gdLst/>
              <a:ahLst/>
              <a:cxnLst/>
              <a:rect l="l" t="t" r="r" b="b"/>
              <a:pathLst>
                <a:path w="372110" h="335279">
                  <a:moveTo>
                    <a:pt x="350012" y="94234"/>
                  </a:moveTo>
                  <a:lnTo>
                    <a:pt x="21843" y="94234"/>
                  </a:lnTo>
                  <a:lnTo>
                    <a:pt x="21843" y="104775"/>
                  </a:lnTo>
                  <a:lnTo>
                    <a:pt x="27304" y="109981"/>
                  </a:lnTo>
                  <a:lnTo>
                    <a:pt x="344550" y="109981"/>
                  </a:lnTo>
                  <a:lnTo>
                    <a:pt x="350012" y="104775"/>
                  </a:lnTo>
                  <a:lnTo>
                    <a:pt x="350012" y="94234"/>
                  </a:lnTo>
                  <a:close/>
                </a:path>
                <a:path w="372110" h="335279">
                  <a:moveTo>
                    <a:pt x="185927" y="0"/>
                  </a:moveTo>
                  <a:lnTo>
                    <a:pt x="0" y="73278"/>
                  </a:lnTo>
                  <a:lnTo>
                    <a:pt x="0" y="94234"/>
                  </a:lnTo>
                  <a:lnTo>
                    <a:pt x="371855" y="94234"/>
                  </a:lnTo>
                  <a:lnTo>
                    <a:pt x="371855" y="73278"/>
                  </a:lnTo>
                  <a:lnTo>
                    <a:pt x="185927" y="0"/>
                  </a:lnTo>
                  <a:close/>
                </a:path>
                <a:path w="372110" h="335279">
                  <a:moveTo>
                    <a:pt x="366395" y="298576"/>
                  </a:moveTo>
                  <a:lnTo>
                    <a:pt x="5461" y="298576"/>
                  </a:lnTo>
                  <a:lnTo>
                    <a:pt x="0" y="303784"/>
                  </a:lnTo>
                  <a:lnTo>
                    <a:pt x="0" y="335279"/>
                  </a:lnTo>
                  <a:lnTo>
                    <a:pt x="371855" y="335279"/>
                  </a:lnTo>
                  <a:lnTo>
                    <a:pt x="371855" y="303784"/>
                  </a:lnTo>
                  <a:lnTo>
                    <a:pt x="366395" y="298576"/>
                  </a:lnTo>
                  <a:close/>
                </a:path>
                <a:path w="372110" h="335279">
                  <a:moveTo>
                    <a:pt x="344550" y="261873"/>
                  </a:moveTo>
                  <a:lnTo>
                    <a:pt x="27304" y="261873"/>
                  </a:lnTo>
                  <a:lnTo>
                    <a:pt x="21843" y="267207"/>
                  </a:lnTo>
                  <a:lnTo>
                    <a:pt x="21843" y="288163"/>
                  </a:lnTo>
                  <a:lnTo>
                    <a:pt x="350012" y="288163"/>
                  </a:lnTo>
                  <a:lnTo>
                    <a:pt x="350012" y="267207"/>
                  </a:lnTo>
                  <a:lnTo>
                    <a:pt x="344550" y="261873"/>
                  </a:lnTo>
                  <a:close/>
                </a:path>
                <a:path w="372110" h="335279">
                  <a:moveTo>
                    <a:pt x="98425" y="120522"/>
                  </a:moveTo>
                  <a:lnTo>
                    <a:pt x="49275" y="120522"/>
                  </a:lnTo>
                  <a:lnTo>
                    <a:pt x="49275" y="261873"/>
                  </a:lnTo>
                  <a:lnTo>
                    <a:pt x="98425" y="261873"/>
                  </a:lnTo>
                  <a:lnTo>
                    <a:pt x="98425" y="120522"/>
                  </a:lnTo>
                  <a:close/>
                </a:path>
                <a:path w="372110" h="335279">
                  <a:moveTo>
                    <a:pt x="175005" y="120522"/>
                  </a:moveTo>
                  <a:lnTo>
                    <a:pt x="125729" y="120522"/>
                  </a:lnTo>
                  <a:lnTo>
                    <a:pt x="125729" y="261873"/>
                  </a:lnTo>
                  <a:lnTo>
                    <a:pt x="175005" y="261873"/>
                  </a:lnTo>
                  <a:lnTo>
                    <a:pt x="175005" y="120522"/>
                  </a:lnTo>
                  <a:close/>
                </a:path>
                <a:path w="372110" h="335279">
                  <a:moveTo>
                    <a:pt x="246125" y="120522"/>
                  </a:moveTo>
                  <a:lnTo>
                    <a:pt x="196850" y="120522"/>
                  </a:lnTo>
                  <a:lnTo>
                    <a:pt x="196850" y="261873"/>
                  </a:lnTo>
                  <a:lnTo>
                    <a:pt x="246125" y="261873"/>
                  </a:lnTo>
                  <a:lnTo>
                    <a:pt x="246125" y="120522"/>
                  </a:lnTo>
                  <a:close/>
                </a:path>
                <a:path w="372110" h="335279">
                  <a:moveTo>
                    <a:pt x="322579" y="120522"/>
                  </a:moveTo>
                  <a:lnTo>
                    <a:pt x="273430" y="120522"/>
                  </a:lnTo>
                  <a:lnTo>
                    <a:pt x="273430" y="261873"/>
                  </a:lnTo>
                  <a:lnTo>
                    <a:pt x="322579" y="261873"/>
                  </a:lnTo>
                  <a:lnTo>
                    <a:pt x="322579" y="120522"/>
                  </a:lnTo>
                  <a:close/>
                </a:path>
              </a:pathLst>
            </a:custGeom>
            <a:solidFill>
              <a:srgbClr val="585858"/>
            </a:solidFill>
          </p:spPr>
          <p:txBody>
            <a:bodyPr wrap="square" lIns="0" tIns="0" rIns="0" bIns="0" rtlCol="0"/>
            <a:lstStyle/>
            <a:p>
              <a:endParaRPr sz="1350" kern="0" dirty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12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864095" y="4126991"/>
              <a:ext cx="414527" cy="371856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864095" y="2723387"/>
              <a:ext cx="359664" cy="377951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887212" y="1746503"/>
              <a:ext cx="359663" cy="359663"/>
            </a:xfrm>
            <a:prstGeom prst="rect">
              <a:avLst/>
            </a:prstGeom>
          </p:spPr>
        </p:pic>
      </p:grpSp>
      <p:sp>
        <p:nvSpPr>
          <p:cNvPr id="15" name="object 15"/>
          <p:cNvSpPr txBox="1"/>
          <p:nvPr/>
        </p:nvSpPr>
        <p:spPr>
          <a:xfrm>
            <a:off x="742950" y="908304"/>
            <a:ext cx="1965008" cy="748282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marR="3810">
              <a:spcBef>
                <a:spcPts val="75"/>
              </a:spcBef>
            </a:pPr>
            <a:r>
              <a:rPr sz="1200" b="1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Налогоплательщики –ЮЛ и ИП (с численностью до 5 человек и годовым доходом до 60 млн руб.)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742950" y="1960530"/>
            <a:ext cx="1339146" cy="425116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marR="3810">
              <a:spcBef>
                <a:spcPts val="75"/>
              </a:spcBef>
            </a:pPr>
            <a:r>
              <a:rPr sz="1350" b="1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Налоговый период - месяц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668992" y="2576435"/>
            <a:ext cx="1511045" cy="425116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marR="3810">
              <a:spcBef>
                <a:spcPts val="75"/>
              </a:spcBef>
            </a:pPr>
            <a:r>
              <a:rPr sz="1350" b="1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Единые правила на территории РФ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625288" y="4013073"/>
            <a:ext cx="2751201" cy="879087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marR="3810">
              <a:spcBef>
                <a:spcPts val="75"/>
              </a:spcBef>
            </a:pPr>
            <a:r>
              <a:rPr sz="1350" b="1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Доходы и расходы</a:t>
            </a:r>
          </a:p>
          <a:p>
            <a:pPr marL="9525" marR="3810">
              <a:spcBef>
                <a:spcPts val="75"/>
              </a:spcBef>
            </a:pPr>
            <a:r>
              <a:rPr sz="1350" b="1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определяются на основании</a:t>
            </a:r>
          </a:p>
          <a:p>
            <a:pPr marL="9525" marR="3810">
              <a:spcBef>
                <a:spcPts val="75"/>
              </a:spcBef>
            </a:pPr>
            <a:r>
              <a:rPr sz="1350" b="1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данных ККТ, банков и сведений,</a:t>
            </a:r>
          </a:p>
          <a:p>
            <a:pPr marL="9525" marR="3810">
              <a:spcBef>
                <a:spcPts val="75"/>
              </a:spcBef>
            </a:pPr>
            <a:r>
              <a:rPr sz="1350" b="1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внесенных НП в ЛК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5328626" y="921712"/>
            <a:ext cx="2679098" cy="425116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marR="3810">
              <a:spcBef>
                <a:spcPts val="75"/>
              </a:spcBef>
            </a:pPr>
            <a:r>
              <a:rPr sz="1350" b="1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Объект налогообложения – «доходы» или «доходы-расходы</a:t>
            </a:r>
            <a:r>
              <a:rPr sz="788" b="1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»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5741956" y="1738354"/>
            <a:ext cx="2579465" cy="43794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marR="3810">
              <a:spcBef>
                <a:spcPts val="75"/>
              </a:spcBef>
            </a:pPr>
            <a:r>
              <a:rPr sz="1350" b="1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Ставка «доходы» - 8%,</a:t>
            </a:r>
          </a:p>
          <a:p>
            <a:pPr marL="9525" marR="3810">
              <a:spcBef>
                <a:spcPts val="75"/>
              </a:spcBef>
            </a:pPr>
            <a:r>
              <a:rPr sz="1350" b="1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«доходы – расходы» - 20%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5687472" y="2554685"/>
            <a:ext cx="2887123" cy="8534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marR="3810">
              <a:spcBef>
                <a:spcPts val="75"/>
              </a:spcBef>
            </a:pPr>
            <a:r>
              <a:rPr sz="1350" b="1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Страховые взносы НП не уплачиваются. Фонды</a:t>
            </a:r>
          </a:p>
          <a:p>
            <a:pPr marL="9525" marR="3810">
              <a:spcBef>
                <a:spcPts val="75"/>
              </a:spcBef>
            </a:pPr>
            <a:r>
              <a:rPr sz="1350" b="1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финансируются из части налога, зачисляемой в ФБ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5417819" y="3569300"/>
            <a:ext cx="1993439" cy="217367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marR="3810">
              <a:spcBef>
                <a:spcPts val="75"/>
              </a:spcBef>
            </a:pPr>
            <a:r>
              <a:rPr sz="1350" b="1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Роль банков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4972050" y="3815143"/>
            <a:ext cx="3486150" cy="1191993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marR="3810" indent="-128588">
              <a:spcBef>
                <a:spcPts val="75"/>
              </a:spcBef>
              <a:buFontTx/>
              <a:buChar char="-"/>
              <a:tabLst>
                <a:tab pos="138589" algn="l"/>
              </a:tabLst>
            </a:pPr>
            <a:r>
              <a:rPr sz="1050" b="1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Направление в НО размеченных банковских 	операций</a:t>
            </a:r>
          </a:p>
          <a:p>
            <a:pPr marL="9525" marR="3810" indent="-128588">
              <a:spcBef>
                <a:spcPts val="75"/>
              </a:spcBef>
              <a:buFontTx/>
              <a:buChar char="-"/>
              <a:tabLst>
                <a:tab pos="138589" algn="l"/>
              </a:tabLst>
            </a:pPr>
            <a:r>
              <a:rPr sz="1050" b="1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Выполнение части функций налоговых 	агентов по НДФЛ</a:t>
            </a:r>
          </a:p>
          <a:p>
            <a:pPr marL="9525" marR="3810" indent="-128588">
              <a:spcBef>
                <a:spcPts val="75"/>
              </a:spcBef>
              <a:buFontTx/>
              <a:buChar char="-"/>
              <a:tabLst>
                <a:tab pos="138113" algn="l"/>
              </a:tabLst>
            </a:pPr>
            <a:r>
              <a:rPr sz="1050" b="1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НП выплачивает зарплату только через банк</a:t>
            </a:r>
          </a:p>
          <a:p>
            <a:pPr marL="9525" marR="3810" indent="-128588">
              <a:spcBef>
                <a:spcPts val="75"/>
              </a:spcBef>
              <a:buFontTx/>
              <a:buChar char="-"/>
              <a:tabLst>
                <a:tab pos="138113" algn="l"/>
              </a:tabLst>
            </a:pPr>
            <a:r>
              <a:rPr sz="1050" b="1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Направление в НО сведений о доходах,</a:t>
            </a:r>
          </a:p>
          <a:p>
            <a:pPr marL="9525" marR="3810">
              <a:spcBef>
                <a:spcPts val="75"/>
              </a:spcBef>
            </a:pPr>
            <a:r>
              <a:rPr sz="1050" b="1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выплаченных сотрудникам, вычетах и НДФЛ</a:t>
            </a:r>
          </a:p>
        </p:txBody>
      </p:sp>
      <p:sp>
        <p:nvSpPr>
          <p:cNvPr id="24" name="object 17"/>
          <p:cNvSpPr txBox="1"/>
          <p:nvPr/>
        </p:nvSpPr>
        <p:spPr>
          <a:xfrm>
            <a:off x="394671" y="3252866"/>
            <a:ext cx="2198796" cy="632866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marR="3810">
              <a:spcBef>
                <a:spcPts val="75"/>
              </a:spcBef>
            </a:pPr>
            <a:r>
              <a:rPr lang="ru-RU" sz="1350" b="1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Декларацию по УСН и отчетность по СВ  НП не представляется</a:t>
            </a:r>
            <a:endParaRPr sz="1350" b="1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510152" y="4455188"/>
            <a:ext cx="11750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АУСН входит в состав ЕНП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388424" y="401307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14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01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5289" y="162115"/>
            <a:ext cx="7116604" cy="276999"/>
          </a:xfrm>
        </p:spPr>
        <p:txBody>
          <a:bodyPr/>
          <a:lstStyle/>
          <a:p>
            <a:r>
              <a:rPr lang="ru-RU" dirty="0"/>
              <a:t>БАНКИ,</a:t>
            </a:r>
            <a:r>
              <a:rPr lang="ru-RU" spc="-45" dirty="0"/>
              <a:t> </a:t>
            </a:r>
            <a:r>
              <a:rPr lang="ru-RU" dirty="0"/>
              <a:t>ПРИНИМАЮЩИЕ</a:t>
            </a:r>
            <a:r>
              <a:rPr lang="ru-RU" spc="-53" dirty="0"/>
              <a:t> </a:t>
            </a:r>
            <a:r>
              <a:rPr lang="ru-RU" spc="-8" dirty="0"/>
              <a:t>УЧАСТИЕ</a:t>
            </a:r>
            <a:r>
              <a:rPr lang="ru-RU" spc="-64" dirty="0"/>
              <a:t> </a:t>
            </a:r>
            <a:r>
              <a:rPr lang="ru-RU" dirty="0"/>
              <a:t>В</a:t>
            </a:r>
            <a:r>
              <a:rPr lang="ru-RU" spc="-30" dirty="0"/>
              <a:t> </a:t>
            </a:r>
            <a:r>
              <a:rPr lang="ru-RU" spc="-8" dirty="0"/>
              <a:t>ЭКСПЕРИМЕНТЕ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57200" y="1183005"/>
            <a:ext cx="7600950" cy="3139321"/>
          </a:xfrm>
        </p:spPr>
        <p:txBody>
          <a:bodyPr/>
          <a:lstStyle/>
          <a:p>
            <a:pPr marL="9525" marR="3810" algn="just">
              <a:spcBef>
                <a:spcPts val="71"/>
              </a:spcBef>
            </a:pPr>
            <a:r>
              <a:rPr lang="ru-RU" sz="1350" dirty="0">
                <a:solidFill>
                  <a:srgbClr val="113346"/>
                </a:solidFill>
              </a:rPr>
              <a:t>На</a:t>
            </a:r>
            <a:r>
              <a:rPr lang="ru-RU" sz="1350" spc="304" dirty="0">
                <a:solidFill>
                  <a:srgbClr val="113346"/>
                </a:solidFill>
              </a:rPr>
              <a:t> </a:t>
            </a:r>
            <a:r>
              <a:rPr lang="ru-RU" sz="1350" dirty="0">
                <a:solidFill>
                  <a:srgbClr val="113346"/>
                </a:solidFill>
              </a:rPr>
              <a:t>сегодня</a:t>
            </a:r>
            <a:r>
              <a:rPr lang="ru-RU" sz="1350" spc="311" dirty="0">
                <a:solidFill>
                  <a:srgbClr val="113346"/>
                </a:solidFill>
              </a:rPr>
              <a:t> </a:t>
            </a:r>
            <a:r>
              <a:rPr lang="ru-RU" sz="1350" dirty="0">
                <a:solidFill>
                  <a:srgbClr val="113346"/>
                </a:solidFill>
              </a:rPr>
              <a:t>в</a:t>
            </a:r>
            <a:r>
              <a:rPr lang="ru-RU" sz="1350" spc="315" dirty="0">
                <a:solidFill>
                  <a:srgbClr val="113346"/>
                </a:solidFill>
              </a:rPr>
              <a:t> </a:t>
            </a:r>
            <a:r>
              <a:rPr lang="ru-RU" sz="1350" dirty="0">
                <a:solidFill>
                  <a:srgbClr val="113346"/>
                </a:solidFill>
              </a:rPr>
              <a:t>проекте</a:t>
            </a:r>
            <a:r>
              <a:rPr lang="ru-RU" sz="1350" spc="315" dirty="0">
                <a:solidFill>
                  <a:srgbClr val="113346"/>
                </a:solidFill>
              </a:rPr>
              <a:t> </a:t>
            </a:r>
            <a:r>
              <a:rPr lang="ru-RU" sz="1350" dirty="0">
                <a:solidFill>
                  <a:srgbClr val="113346"/>
                </a:solidFill>
              </a:rPr>
              <a:t>по</a:t>
            </a:r>
            <a:r>
              <a:rPr lang="ru-RU" sz="1350" spc="307" dirty="0">
                <a:solidFill>
                  <a:srgbClr val="113346"/>
                </a:solidFill>
              </a:rPr>
              <a:t> </a:t>
            </a:r>
            <a:r>
              <a:rPr lang="ru-RU" sz="1350" dirty="0">
                <a:solidFill>
                  <a:srgbClr val="113346"/>
                </a:solidFill>
              </a:rPr>
              <a:t>введению</a:t>
            </a:r>
            <a:r>
              <a:rPr lang="ru-RU" sz="1350" spc="319" dirty="0">
                <a:solidFill>
                  <a:srgbClr val="113346"/>
                </a:solidFill>
              </a:rPr>
              <a:t> </a:t>
            </a:r>
            <a:r>
              <a:rPr lang="ru-RU" sz="1350" dirty="0">
                <a:solidFill>
                  <a:srgbClr val="113346"/>
                </a:solidFill>
              </a:rPr>
              <a:t>нового</a:t>
            </a:r>
            <a:r>
              <a:rPr lang="ru-RU" sz="1350" spc="311" dirty="0">
                <a:solidFill>
                  <a:srgbClr val="113346"/>
                </a:solidFill>
              </a:rPr>
              <a:t> </a:t>
            </a:r>
            <a:r>
              <a:rPr lang="ru-RU" sz="1350" dirty="0">
                <a:solidFill>
                  <a:srgbClr val="113346"/>
                </a:solidFill>
              </a:rPr>
              <a:t>специального</a:t>
            </a:r>
            <a:r>
              <a:rPr lang="ru-RU" sz="1350" spc="319" dirty="0">
                <a:solidFill>
                  <a:srgbClr val="113346"/>
                </a:solidFill>
              </a:rPr>
              <a:t> </a:t>
            </a:r>
            <a:r>
              <a:rPr lang="ru-RU" sz="1350" dirty="0">
                <a:solidFill>
                  <a:srgbClr val="113346"/>
                </a:solidFill>
              </a:rPr>
              <a:t>налогового</a:t>
            </a:r>
            <a:r>
              <a:rPr lang="ru-RU" sz="1350" spc="304" dirty="0">
                <a:solidFill>
                  <a:srgbClr val="113346"/>
                </a:solidFill>
              </a:rPr>
              <a:t> </a:t>
            </a:r>
            <a:r>
              <a:rPr lang="ru-RU" sz="1350" spc="-8" dirty="0">
                <a:solidFill>
                  <a:srgbClr val="113346"/>
                </a:solidFill>
              </a:rPr>
              <a:t>режима </a:t>
            </a:r>
            <a:r>
              <a:rPr lang="ru-RU" sz="1350" dirty="0">
                <a:solidFill>
                  <a:srgbClr val="113346"/>
                </a:solidFill>
              </a:rPr>
              <a:t>Автоматизированная</a:t>
            </a:r>
            <a:r>
              <a:rPr lang="ru-RU" sz="1350" spc="236" dirty="0">
                <a:solidFill>
                  <a:srgbClr val="113346"/>
                </a:solidFill>
              </a:rPr>
              <a:t> </a:t>
            </a:r>
            <a:r>
              <a:rPr lang="ru-RU" sz="1350" dirty="0">
                <a:solidFill>
                  <a:srgbClr val="113346"/>
                </a:solidFill>
              </a:rPr>
              <a:t>упрощенная</a:t>
            </a:r>
            <a:r>
              <a:rPr lang="ru-RU" sz="1350" spc="240" dirty="0">
                <a:solidFill>
                  <a:srgbClr val="113346"/>
                </a:solidFill>
              </a:rPr>
              <a:t> </a:t>
            </a:r>
            <a:r>
              <a:rPr lang="ru-RU" sz="1350" dirty="0">
                <a:solidFill>
                  <a:srgbClr val="113346"/>
                </a:solidFill>
              </a:rPr>
              <a:t>система</a:t>
            </a:r>
            <a:r>
              <a:rPr lang="ru-RU" sz="1350" spc="233" dirty="0">
                <a:solidFill>
                  <a:srgbClr val="113346"/>
                </a:solidFill>
              </a:rPr>
              <a:t> </a:t>
            </a:r>
            <a:r>
              <a:rPr lang="ru-RU" sz="1350" dirty="0">
                <a:solidFill>
                  <a:srgbClr val="113346"/>
                </a:solidFill>
              </a:rPr>
              <a:t>налогообложения</a:t>
            </a:r>
            <a:r>
              <a:rPr lang="ru-RU" sz="1350" spc="229" dirty="0">
                <a:solidFill>
                  <a:srgbClr val="113346"/>
                </a:solidFill>
              </a:rPr>
              <a:t> </a:t>
            </a:r>
            <a:r>
              <a:rPr lang="ru-RU" sz="1350" dirty="0">
                <a:solidFill>
                  <a:srgbClr val="113346"/>
                </a:solidFill>
              </a:rPr>
              <a:t>(АУСН)</a:t>
            </a:r>
            <a:r>
              <a:rPr lang="ru-RU" sz="1350" spc="233" dirty="0">
                <a:solidFill>
                  <a:srgbClr val="113346"/>
                </a:solidFill>
              </a:rPr>
              <a:t> </a:t>
            </a:r>
            <a:r>
              <a:rPr lang="ru-RU" sz="1350" dirty="0">
                <a:solidFill>
                  <a:srgbClr val="113346"/>
                </a:solidFill>
              </a:rPr>
              <a:t>принимают</a:t>
            </a:r>
            <a:r>
              <a:rPr lang="ru-RU" sz="1350" spc="240" dirty="0">
                <a:solidFill>
                  <a:srgbClr val="113346"/>
                </a:solidFill>
              </a:rPr>
              <a:t> </a:t>
            </a:r>
            <a:r>
              <a:rPr lang="ru-RU" sz="1350" spc="-8" dirty="0">
                <a:solidFill>
                  <a:srgbClr val="113346"/>
                </a:solidFill>
              </a:rPr>
              <a:t>участие </a:t>
            </a:r>
            <a:r>
              <a:rPr lang="ru-RU" sz="1350" dirty="0">
                <a:solidFill>
                  <a:srgbClr val="113346"/>
                </a:solidFill>
              </a:rPr>
              <a:t>следующие</a:t>
            </a:r>
            <a:r>
              <a:rPr lang="ru-RU" sz="1350" spc="-56" dirty="0">
                <a:solidFill>
                  <a:srgbClr val="113346"/>
                </a:solidFill>
              </a:rPr>
              <a:t> </a:t>
            </a:r>
            <a:r>
              <a:rPr lang="ru-RU" sz="1350" spc="-8" dirty="0">
                <a:solidFill>
                  <a:srgbClr val="113346"/>
                </a:solidFill>
              </a:rPr>
              <a:t>банки:</a:t>
            </a:r>
            <a:endParaRPr lang="ru-RU" sz="1350" dirty="0"/>
          </a:p>
          <a:p>
            <a:pPr marL="223838" indent="-214313" algn="just">
              <a:buChar char="-"/>
              <a:tabLst>
                <a:tab pos="223838" algn="l"/>
              </a:tabLst>
            </a:pPr>
            <a:r>
              <a:rPr lang="ru-RU" sz="1350" dirty="0">
                <a:solidFill>
                  <a:srgbClr val="113346"/>
                </a:solidFill>
              </a:rPr>
              <a:t>АО</a:t>
            </a:r>
            <a:r>
              <a:rPr lang="ru-RU" sz="1350" spc="-45" dirty="0">
                <a:solidFill>
                  <a:srgbClr val="113346"/>
                </a:solidFill>
              </a:rPr>
              <a:t> </a:t>
            </a:r>
            <a:r>
              <a:rPr lang="ru-RU" sz="1350" dirty="0">
                <a:solidFill>
                  <a:srgbClr val="113346"/>
                </a:solidFill>
              </a:rPr>
              <a:t>КБ</a:t>
            </a:r>
            <a:r>
              <a:rPr lang="ru-RU" sz="1350" spc="-38" dirty="0">
                <a:solidFill>
                  <a:srgbClr val="113346"/>
                </a:solidFill>
              </a:rPr>
              <a:t> </a:t>
            </a:r>
            <a:r>
              <a:rPr lang="ru-RU" sz="1350" spc="-8" dirty="0">
                <a:solidFill>
                  <a:srgbClr val="113346"/>
                </a:solidFill>
              </a:rPr>
              <a:t>«</a:t>
            </a:r>
            <a:r>
              <a:rPr lang="ru-RU" sz="1350" spc="-8" dirty="0" err="1">
                <a:solidFill>
                  <a:srgbClr val="113346"/>
                </a:solidFill>
              </a:rPr>
              <a:t>Модульбанк</a:t>
            </a:r>
            <a:r>
              <a:rPr lang="ru-RU" sz="1350" spc="-8" dirty="0">
                <a:solidFill>
                  <a:srgbClr val="113346"/>
                </a:solidFill>
              </a:rPr>
              <a:t>»</a:t>
            </a:r>
            <a:endParaRPr lang="ru-RU" sz="1350" dirty="0"/>
          </a:p>
          <a:p>
            <a:pPr marL="224314" indent="-214789">
              <a:buChar char="-"/>
              <a:tabLst>
                <a:tab pos="224314" algn="l"/>
              </a:tabLst>
            </a:pPr>
            <a:r>
              <a:rPr lang="ru-RU" sz="1350" dirty="0">
                <a:solidFill>
                  <a:srgbClr val="113346"/>
                </a:solidFill>
              </a:rPr>
              <a:t>ПАО</a:t>
            </a:r>
            <a:r>
              <a:rPr lang="ru-RU" sz="1350" spc="-71" dirty="0">
                <a:solidFill>
                  <a:srgbClr val="113346"/>
                </a:solidFill>
              </a:rPr>
              <a:t> </a:t>
            </a:r>
            <a:r>
              <a:rPr lang="ru-RU" sz="1350" spc="-8" dirty="0">
                <a:solidFill>
                  <a:srgbClr val="113346"/>
                </a:solidFill>
              </a:rPr>
              <a:t>Сбербанк</a:t>
            </a:r>
            <a:endParaRPr lang="ru-RU" sz="1350" dirty="0"/>
          </a:p>
          <a:p>
            <a:pPr marL="223838" indent="-214313" algn="just">
              <a:buChar char="-"/>
              <a:tabLst>
                <a:tab pos="223838" algn="l"/>
              </a:tabLst>
            </a:pPr>
            <a:r>
              <a:rPr lang="ru-RU" sz="1350" dirty="0">
                <a:solidFill>
                  <a:srgbClr val="113346"/>
                </a:solidFill>
              </a:rPr>
              <a:t>Филиал</a:t>
            </a:r>
            <a:r>
              <a:rPr lang="ru-RU" sz="1350" spc="-19" dirty="0">
                <a:solidFill>
                  <a:srgbClr val="113346"/>
                </a:solidFill>
              </a:rPr>
              <a:t> </a:t>
            </a:r>
            <a:r>
              <a:rPr lang="ru-RU" sz="1350" spc="-23" dirty="0">
                <a:solidFill>
                  <a:srgbClr val="113346"/>
                </a:solidFill>
              </a:rPr>
              <a:t>Точка</a:t>
            </a:r>
            <a:r>
              <a:rPr lang="ru-RU" sz="1350" spc="-45" dirty="0">
                <a:solidFill>
                  <a:srgbClr val="113346"/>
                </a:solidFill>
              </a:rPr>
              <a:t> </a:t>
            </a:r>
            <a:r>
              <a:rPr lang="ru-RU" sz="1350" spc="-8" dirty="0">
                <a:solidFill>
                  <a:srgbClr val="113346"/>
                </a:solidFill>
              </a:rPr>
              <a:t>ПАО</a:t>
            </a:r>
            <a:r>
              <a:rPr lang="ru-RU" sz="1350" spc="-49" dirty="0">
                <a:solidFill>
                  <a:srgbClr val="113346"/>
                </a:solidFill>
              </a:rPr>
              <a:t> </a:t>
            </a:r>
            <a:r>
              <a:rPr lang="ru-RU" sz="1350" dirty="0">
                <a:solidFill>
                  <a:srgbClr val="113346"/>
                </a:solidFill>
              </a:rPr>
              <a:t>Банка</a:t>
            </a:r>
            <a:r>
              <a:rPr lang="ru-RU" sz="1350" spc="-34" dirty="0">
                <a:solidFill>
                  <a:srgbClr val="113346"/>
                </a:solidFill>
              </a:rPr>
              <a:t> </a:t>
            </a:r>
            <a:r>
              <a:rPr lang="ru-RU" sz="1350" dirty="0">
                <a:solidFill>
                  <a:srgbClr val="113346"/>
                </a:solidFill>
              </a:rPr>
              <a:t>«ФК</a:t>
            </a:r>
            <a:r>
              <a:rPr lang="ru-RU" sz="1350" spc="-30" dirty="0">
                <a:solidFill>
                  <a:srgbClr val="113346"/>
                </a:solidFill>
              </a:rPr>
              <a:t> </a:t>
            </a:r>
            <a:r>
              <a:rPr lang="ru-RU" sz="1350" spc="-8" dirty="0">
                <a:solidFill>
                  <a:srgbClr val="113346"/>
                </a:solidFill>
              </a:rPr>
              <a:t>Открытие»</a:t>
            </a:r>
            <a:endParaRPr lang="ru-RU" sz="1350" dirty="0"/>
          </a:p>
          <a:p>
            <a:pPr marL="223838" indent="-214313" algn="just">
              <a:spcBef>
                <a:spcPts val="4"/>
              </a:spcBef>
              <a:buChar char="-"/>
              <a:tabLst>
                <a:tab pos="223838" algn="l"/>
              </a:tabLst>
            </a:pPr>
            <a:r>
              <a:rPr lang="ru-RU" sz="1350" dirty="0">
                <a:solidFill>
                  <a:srgbClr val="113346"/>
                </a:solidFill>
              </a:rPr>
              <a:t>ПАО</a:t>
            </a:r>
            <a:r>
              <a:rPr lang="ru-RU" sz="1350" spc="-71" dirty="0">
                <a:solidFill>
                  <a:srgbClr val="113346"/>
                </a:solidFill>
              </a:rPr>
              <a:t> </a:t>
            </a:r>
            <a:r>
              <a:rPr lang="ru-RU" sz="1350" spc="-8" dirty="0">
                <a:solidFill>
                  <a:srgbClr val="113346"/>
                </a:solidFill>
              </a:rPr>
              <a:t>«Промсвязьбанк»</a:t>
            </a:r>
            <a:endParaRPr lang="ru-RU" sz="1350" dirty="0"/>
          </a:p>
          <a:p>
            <a:pPr marL="223838" indent="-214313" algn="just">
              <a:buChar char="-"/>
              <a:tabLst>
                <a:tab pos="223838" algn="l"/>
              </a:tabLst>
            </a:pPr>
            <a:r>
              <a:rPr lang="ru-RU" sz="1350" dirty="0">
                <a:solidFill>
                  <a:srgbClr val="113346"/>
                </a:solidFill>
              </a:rPr>
              <a:t>АО</a:t>
            </a:r>
            <a:r>
              <a:rPr lang="ru-RU" sz="1350" spc="-41" dirty="0">
                <a:solidFill>
                  <a:srgbClr val="113346"/>
                </a:solidFill>
              </a:rPr>
              <a:t> </a:t>
            </a:r>
            <a:r>
              <a:rPr lang="ru-RU" sz="1350" spc="-26" dirty="0">
                <a:solidFill>
                  <a:srgbClr val="113346"/>
                </a:solidFill>
              </a:rPr>
              <a:t>«АЛЬФА-</a:t>
            </a:r>
            <a:r>
              <a:rPr lang="ru-RU" sz="1350" spc="-8" dirty="0">
                <a:solidFill>
                  <a:srgbClr val="113346"/>
                </a:solidFill>
              </a:rPr>
              <a:t>БАНК»</a:t>
            </a:r>
            <a:endParaRPr lang="ru-RU" sz="1350" dirty="0"/>
          </a:p>
          <a:p>
            <a:pPr marL="223838" indent="-214313" algn="just">
              <a:buChar char="-"/>
              <a:tabLst>
                <a:tab pos="223838" algn="l"/>
              </a:tabLst>
            </a:pPr>
            <a:r>
              <a:rPr lang="ru-RU" sz="1350" dirty="0">
                <a:solidFill>
                  <a:srgbClr val="113346"/>
                </a:solidFill>
              </a:rPr>
              <a:t>АО</a:t>
            </a:r>
            <a:r>
              <a:rPr lang="ru-RU" sz="1350" spc="-56" dirty="0">
                <a:solidFill>
                  <a:srgbClr val="113346"/>
                </a:solidFill>
              </a:rPr>
              <a:t> </a:t>
            </a:r>
            <a:r>
              <a:rPr lang="ru-RU" sz="1350" spc="-15" dirty="0">
                <a:solidFill>
                  <a:srgbClr val="113346"/>
                </a:solidFill>
              </a:rPr>
              <a:t>«Тинькофф</a:t>
            </a:r>
            <a:r>
              <a:rPr lang="ru-RU" sz="1350" spc="-19" dirty="0">
                <a:solidFill>
                  <a:srgbClr val="113346"/>
                </a:solidFill>
              </a:rPr>
              <a:t> </a:t>
            </a:r>
            <a:r>
              <a:rPr lang="ru-RU" sz="1350" spc="-15" dirty="0">
                <a:solidFill>
                  <a:srgbClr val="113346"/>
                </a:solidFill>
              </a:rPr>
              <a:t>Банк»</a:t>
            </a:r>
            <a:endParaRPr lang="ru-RU" sz="1350" dirty="0"/>
          </a:p>
          <a:p>
            <a:pPr marL="224314" indent="-214789">
              <a:buChar char="-"/>
              <a:tabLst>
                <a:tab pos="224314" algn="l"/>
              </a:tabLst>
            </a:pPr>
            <a:r>
              <a:rPr lang="ru-RU" sz="1350" dirty="0">
                <a:solidFill>
                  <a:srgbClr val="113346"/>
                </a:solidFill>
              </a:rPr>
              <a:t>ПАО</a:t>
            </a:r>
            <a:r>
              <a:rPr lang="ru-RU" sz="1350" spc="-53" dirty="0">
                <a:solidFill>
                  <a:srgbClr val="113346"/>
                </a:solidFill>
              </a:rPr>
              <a:t> </a:t>
            </a:r>
            <a:r>
              <a:rPr lang="ru-RU" sz="1350" dirty="0">
                <a:solidFill>
                  <a:srgbClr val="113346"/>
                </a:solidFill>
              </a:rPr>
              <a:t>Банк</a:t>
            </a:r>
            <a:r>
              <a:rPr lang="ru-RU" sz="1350" spc="-34" dirty="0">
                <a:solidFill>
                  <a:srgbClr val="113346"/>
                </a:solidFill>
              </a:rPr>
              <a:t> </a:t>
            </a:r>
            <a:r>
              <a:rPr lang="ru-RU" sz="1350" spc="-19" dirty="0">
                <a:solidFill>
                  <a:srgbClr val="113346"/>
                </a:solidFill>
              </a:rPr>
              <a:t>ВТБ</a:t>
            </a:r>
            <a:endParaRPr lang="ru-RU" sz="1350" dirty="0"/>
          </a:p>
          <a:p>
            <a:pPr marL="224314" indent="-214789">
              <a:buChar char="-"/>
              <a:tabLst>
                <a:tab pos="224314" algn="l"/>
              </a:tabLst>
            </a:pPr>
            <a:r>
              <a:rPr lang="ru-RU" sz="1350" dirty="0">
                <a:solidFill>
                  <a:srgbClr val="113346"/>
                </a:solidFill>
              </a:rPr>
              <a:t>ПАО</a:t>
            </a:r>
            <a:r>
              <a:rPr lang="ru-RU" sz="1350" spc="-45" dirty="0">
                <a:solidFill>
                  <a:srgbClr val="113346"/>
                </a:solidFill>
              </a:rPr>
              <a:t> </a:t>
            </a:r>
            <a:r>
              <a:rPr lang="ru-RU" sz="1350" dirty="0">
                <a:solidFill>
                  <a:srgbClr val="113346"/>
                </a:solidFill>
              </a:rPr>
              <a:t>АКБ</a:t>
            </a:r>
            <a:r>
              <a:rPr lang="ru-RU" sz="1350" spc="-38" dirty="0">
                <a:solidFill>
                  <a:srgbClr val="113346"/>
                </a:solidFill>
              </a:rPr>
              <a:t> </a:t>
            </a:r>
            <a:r>
              <a:rPr lang="ru-RU" sz="1350" dirty="0">
                <a:solidFill>
                  <a:srgbClr val="113346"/>
                </a:solidFill>
              </a:rPr>
              <a:t>«АК</a:t>
            </a:r>
            <a:r>
              <a:rPr lang="ru-RU" sz="1350" spc="-30" dirty="0">
                <a:solidFill>
                  <a:srgbClr val="113346"/>
                </a:solidFill>
              </a:rPr>
              <a:t> </a:t>
            </a:r>
            <a:r>
              <a:rPr lang="ru-RU" sz="1350" spc="-8" dirty="0">
                <a:solidFill>
                  <a:srgbClr val="113346"/>
                </a:solidFill>
              </a:rPr>
              <a:t>БАРС»</a:t>
            </a:r>
            <a:endParaRPr lang="ru-RU" sz="1350" dirty="0"/>
          </a:p>
          <a:p>
            <a:pPr marL="224314" indent="-214789">
              <a:buChar char="-"/>
              <a:tabLst>
                <a:tab pos="224314" algn="l"/>
              </a:tabLst>
            </a:pPr>
            <a:r>
              <a:rPr lang="ru-RU" sz="1350" dirty="0">
                <a:solidFill>
                  <a:srgbClr val="113346"/>
                </a:solidFill>
              </a:rPr>
              <a:t>ООО</a:t>
            </a:r>
            <a:r>
              <a:rPr lang="ru-RU" sz="1350" spc="-45" dirty="0">
                <a:solidFill>
                  <a:srgbClr val="113346"/>
                </a:solidFill>
              </a:rPr>
              <a:t> </a:t>
            </a:r>
            <a:r>
              <a:rPr lang="ru-RU" sz="1350" dirty="0">
                <a:solidFill>
                  <a:srgbClr val="113346"/>
                </a:solidFill>
              </a:rPr>
              <a:t>«Бланк </a:t>
            </a:r>
            <a:r>
              <a:rPr lang="ru-RU" sz="1350" spc="-8" dirty="0">
                <a:solidFill>
                  <a:srgbClr val="113346"/>
                </a:solidFill>
              </a:rPr>
              <a:t>Банк»</a:t>
            </a:r>
            <a:endParaRPr lang="ru-RU" sz="1350" dirty="0"/>
          </a:p>
          <a:p>
            <a:pPr marL="223838" indent="-214313" algn="just">
              <a:buChar char="-"/>
              <a:tabLst>
                <a:tab pos="223838" algn="l"/>
              </a:tabLst>
            </a:pPr>
            <a:r>
              <a:rPr lang="ru-RU" sz="1350" dirty="0">
                <a:solidFill>
                  <a:srgbClr val="113346"/>
                </a:solidFill>
              </a:rPr>
              <a:t>АО</a:t>
            </a:r>
            <a:r>
              <a:rPr lang="ru-RU" sz="1350" spc="-68" dirty="0">
                <a:solidFill>
                  <a:srgbClr val="113346"/>
                </a:solidFill>
              </a:rPr>
              <a:t> </a:t>
            </a:r>
            <a:r>
              <a:rPr lang="ru-RU" sz="1350" spc="-8" dirty="0">
                <a:solidFill>
                  <a:srgbClr val="113346"/>
                </a:solidFill>
              </a:rPr>
              <a:t>«</a:t>
            </a:r>
            <a:r>
              <a:rPr lang="ru-RU" sz="1350" spc="-8" dirty="0" err="1">
                <a:solidFill>
                  <a:srgbClr val="113346"/>
                </a:solidFill>
              </a:rPr>
              <a:t>Россельхозбанк</a:t>
            </a:r>
            <a:r>
              <a:rPr lang="ru-RU" sz="1350" spc="-8" dirty="0">
                <a:solidFill>
                  <a:srgbClr val="113346"/>
                </a:solidFill>
              </a:rPr>
              <a:t>»</a:t>
            </a:r>
            <a:endParaRPr lang="ru-RU" sz="1350" dirty="0"/>
          </a:p>
          <a:p>
            <a:pPr marL="223838" indent="-214313" algn="just">
              <a:buChar char="-"/>
              <a:tabLst>
                <a:tab pos="223838" algn="l"/>
              </a:tabLst>
            </a:pPr>
            <a:r>
              <a:rPr lang="ru-RU" sz="1350" dirty="0">
                <a:solidFill>
                  <a:srgbClr val="113346"/>
                </a:solidFill>
              </a:rPr>
              <a:t>ПАО</a:t>
            </a:r>
            <a:r>
              <a:rPr lang="ru-RU" sz="1350" spc="-38" dirty="0">
                <a:solidFill>
                  <a:srgbClr val="113346"/>
                </a:solidFill>
              </a:rPr>
              <a:t> </a:t>
            </a:r>
            <a:r>
              <a:rPr lang="ru-RU" sz="1350" spc="-30" dirty="0">
                <a:solidFill>
                  <a:srgbClr val="113346"/>
                </a:solidFill>
              </a:rPr>
              <a:t>«СДМ-</a:t>
            </a:r>
            <a:r>
              <a:rPr lang="ru-RU" sz="1350" spc="-15" dirty="0">
                <a:solidFill>
                  <a:srgbClr val="113346"/>
                </a:solidFill>
              </a:rPr>
              <a:t>Банк»</a:t>
            </a:r>
            <a:endParaRPr lang="ru-RU" sz="1350" dirty="0"/>
          </a:p>
          <a:p>
            <a:endParaRPr lang="ru-RU" dirty="0"/>
          </a:p>
        </p:txBody>
      </p:sp>
      <p:pic>
        <p:nvPicPr>
          <p:cNvPr id="5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772150" y="1771650"/>
            <a:ext cx="2457450" cy="19431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388424" y="393990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15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2014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7797-00.s3.uralcms.com/uploadedFiles/images/%D0%A5%D0%BE%D0%BB%D0%BE%D0%B4%D0%B8%D0%BB%D1%8C%D0%BD%D1%8B%D0%B5%20%D0%B4%D0%B2%D0%B5%D1%80%D0%B8/RAL-900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" t="1960" r="818" b="1466"/>
          <a:stretch/>
        </p:blipFill>
        <p:spPr bwMode="auto">
          <a:xfrm>
            <a:off x="0" y="584"/>
            <a:ext cx="9144000" cy="5142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43" descr="C:\Users\panova_ea\Desktop\ФНС\Новая папка\word\jpg\1.4.1_papka-A4_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3" t="25302" r="10127" b="8001"/>
          <a:stretch/>
        </p:blipFill>
        <p:spPr bwMode="auto">
          <a:xfrm>
            <a:off x="373982" y="200239"/>
            <a:ext cx="8743981" cy="4744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68547"/>
          <a:stretch/>
        </p:blipFill>
        <p:spPr bwMode="auto">
          <a:xfrm>
            <a:off x="8596190" y="3764030"/>
            <a:ext cx="327303" cy="116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96515" r="2502"/>
          <a:stretch/>
        </p:blipFill>
        <p:spPr bwMode="auto">
          <a:xfrm>
            <a:off x="8674613" y="4732895"/>
            <a:ext cx="170455" cy="12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8635400" y="4083918"/>
            <a:ext cx="248880" cy="43204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Заголовок 2"/>
          <p:cNvSpPr txBox="1">
            <a:spLocks/>
          </p:cNvSpPr>
          <p:nvPr/>
        </p:nvSpPr>
        <p:spPr>
          <a:xfrm>
            <a:off x="395536" y="483518"/>
            <a:ext cx="8488744" cy="4140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500" dirty="0">
              <a:solidFill>
                <a:srgbClr val="0070C0"/>
              </a:solidFill>
              <a:latin typeface="PF Din Text Comp Pro Medium" panose="02000500000000020004" pitchFamily="2" charset="0"/>
            </a:endParaRPr>
          </a:p>
        </p:txBody>
      </p:sp>
      <p:sp>
        <p:nvSpPr>
          <p:cNvPr id="14" name="Объект 1"/>
          <p:cNvSpPr txBox="1">
            <a:spLocks/>
          </p:cNvSpPr>
          <p:nvPr/>
        </p:nvSpPr>
        <p:spPr>
          <a:xfrm>
            <a:off x="611560" y="1131590"/>
            <a:ext cx="7776863" cy="3708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endParaRPr lang="ru-RU" sz="2000" dirty="0" smtClean="0">
              <a:solidFill>
                <a:srgbClr val="0070C0"/>
              </a:solidFill>
              <a:latin typeface="PF Din Text Comp Pro Medium" panose="02000500000000020004" pitchFamily="2" charset="0"/>
            </a:endParaRPr>
          </a:p>
          <a:p>
            <a:pPr>
              <a:spcBef>
                <a:spcPts val="1200"/>
              </a:spcBef>
            </a:pPr>
            <a:endParaRPr lang="ru-RU" sz="2000" dirty="0">
              <a:solidFill>
                <a:srgbClr val="0070C0"/>
              </a:solidFill>
              <a:latin typeface="PF Din Text Comp Pro Medium" panose="02000500000000020004" pitchFamily="2" charset="0"/>
            </a:endParaRPr>
          </a:p>
          <a:p>
            <a:pPr>
              <a:spcBef>
                <a:spcPts val="1200"/>
              </a:spcBef>
            </a:pPr>
            <a:r>
              <a:rPr lang="ru-RU" sz="3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ВНИМАНИЕ!</a:t>
            </a:r>
          </a:p>
          <a:p>
            <a:pPr algn="just">
              <a:spcBef>
                <a:spcPts val="1200"/>
              </a:spcBef>
              <a:buFont typeface="Arial" pitchFamily="34" charset="0"/>
              <a:buChar char="•"/>
            </a:pPr>
            <a:endParaRPr lang="ru-RU" sz="2400" dirty="0">
              <a:solidFill>
                <a:srgbClr val="0070C0"/>
              </a:solidFill>
              <a:latin typeface="PF Din Text Comp Pro Medium" panose="02000500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203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7797-00.s3.uralcms.com/uploadedFiles/images/%D0%A5%D0%BE%D0%BB%D0%BE%D0%B4%D0%B8%D0%BB%D1%8C%D0%BD%D1%8B%D0%B5%20%D0%B4%D0%B2%D0%B5%D1%80%D0%B8/RAL-900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" t="1960" r="818" b="1466"/>
          <a:stretch/>
        </p:blipFill>
        <p:spPr bwMode="auto">
          <a:xfrm>
            <a:off x="0" y="584"/>
            <a:ext cx="9144000" cy="5142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43" descr="C:\Users\panova_ea\Desktop\ФНС\Новая папка\word\jpg\1.4.1_papka-A4_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3" t="25302" r="10127" b="8001"/>
          <a:stretch/>
        </p:blipFill>
        <p:spPr bwMode="auto">
          <a:xfrm>
            <a:off x="323528" y="212912"/>
            <a:ext cx="8743981" cy="474468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Users\inet\Desktop\Картинки\federalnaja-nalogovaja-sluzhba-provodit-dni-otkrytyh-dverei-photo-bi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600" y="234934"/>
            <a:ext cx="852342" cy="822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68547"/>
          <a:stretch/>
        </p:blipFill>
        <p:spPr bwMode="auto">
          <a:xfrm>
            <a:off x="8596190" y="3764030"/>
            <a:ext cx="327303" cy="116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96515" r="2502"/>
          <a:stretch/>
        </p:blipFill>
        <p:spPr bwMode="auto">
          <a:xfrm>
            <a:off x="8674613" y="4732895"/>
            <a:ext cx="170455" cy="12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908807" y="843559"/>
            <a:ext cx="7839657" cy="2877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НОВЫЕ ЛИМИТЫ ДОХОДОВ ПО ПСН: С 01.01.2026 года для применения: </a:t>
            </a:r>
          </a:p>
          <a:p>
            <a:pPr algn="ctr"/>
            <a:endParaRPr lang="ru-RU" sz="2500" b="1" dirty="0" smtClean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500" b="1" spc="50" dirty="0" smtClean="0">
                <a:ln w="13500">
                  <a:solidFill>
                    <a:srgbClr val="D3481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2026 года порог снижается с 60 млн. до 20 млн. рублей.</a:t>
            </a:r>
          </a:p>
          <a:p>
            <a:pPr marL="285750" indent="-285750">
              <a:buFontTx/>
              <a:buChar char="-"/>
            </a:pPr>
            <a:r>
              <a:rPr lang="ru-RU" sz="2500" b="1" spc="50" dirty="0" smtClean="0">
                <a:ln w="13500">
                  <a:solidFill>
                    <a:srgbClr val="D3481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 2027 года до 15 млн. рублей. </a:t>
            </a:r>
          </a:p>
          <a:p>
            <a:pPr marL="285750" indent="-285750">
              <a:buFontTx/>
              <a:buChar char="-"/>
            </a:pPr>
            <a:r>
              <a:rPr lang="ru-RU" sz="2500" b="1" spc="50" dirty="0" smtClean="0">
                <a:ln w="13500">
                  <a:solidFill>
                    <a:srgbClr val="D3481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 2028 года до 10 млн. руб.</a:t>
            </a:r>
            <a:endParaRPr lang="ru-RU" sz="2500" b="1" spc="50" dirty="0">
              <a:ln w="13500">
                <a:solidFill>
                  <a:srgbClr val="D34817">
                    <a:shade val="2500"/>
                    <a:alpha val="6500"/>
                  </a:srgbClr>
                </a:solidFill>
                <a:prstDash val="solid"/>
              </a:ln>
              <a:solidFill>
                <a:srgbClr val="FF000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635400" y="4083918"/>
            <a:ext cx="248880" cy="43204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927706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7797-00.s3.uralcms.com/uploadedFiles/images/%D0%A5%D0%BE%D0%BB%D0%BE%D0%B4%D0%B8%D0%BB%D1%8C%D0%BD%D1%8B%D0%B5%20%D0%B4%D0%B2%D0%B5%D1%80%D0%B8/RAL-900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" t="1960" r="818" b="1466"/>
          <a:stretch/>
        </p:blipFill>
        <p:spPr bwMode="auto">
          <a:xfrm>
            <a:off x="21600" y="-13018"/>
            <a:ext cx="9144000" cy="5142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43" descr="C:\Users\panova_ea\Desktop\ФНС\Новая папка\word\jpg\1.4.1_papka-A4_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3" t="25302" r="10127" b="8001"/>
          <a:stretch/>
        </p:blipFill>
        <p:spPr bwMode="auto">
          <a:xfrm>
            <a:off x="193399" y="117709"/>
            <a:ext cx="8743981" cy="4744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Users\inet\Desktop\Картинки\federalnaja-nalogovaja-sluzhba-provodit-dni-otkrytyh-dverei-photo-bi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600" y="234934"/>
            <a:ext cx="852342" cy="822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68547"/>
          <a:stretch/>
        </p:blipFill>
        <p:spPr bwMode="auto">
          <a:xfrm>
            <a:off x="8596190" y="3764030"/>
            <a:ext cx="327303" cy="116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96515" r="2502"/>
          <a:stretch/>
        </p:blipFill>
        <p:spPr bwMode="auto">
          <a:xfrm>
            <a:off x="8674613" y="4732895"/>
            <a:ext cx="170455" cy="12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1074942" y="411510"/>
            <a:ext cx="74658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Изменения при применении УСН</a:t>
            </a:r>
            <a:endParaRPr lang="ru-RU" sz="2400" b="1" i="1" spc="50" dirty="0">
              <a:ln w="13500">
                <a:solidFill>
                  <a:srgbClr val="D34817">
                    <a:shade val="2500"/>
                    <a:alpha val="6500"/>
                  </a:srgbClr>
                </a:solidFill>
                <a:prstDash val="solid"/>
              </a:ln>
              <a:solidFill>
                <a:srgbClr val="FF000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75972" y="1668314"/>
            <a:ext cx="71690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Лимит доходов при применении УСН в 2026 году увеличится с 450 млн. до 490,5 млн. руб.</a:t>
            </a:r>
          </a:p>
          <a:p>
            <a:endParaRPr lang="ru-RU" sz="2000" b="1" spc="50" dirty="0" smtClean="0">
              <a:ln w="13500">
                <a:solidFill>
                  <a:srgbClr val="D34817">
                    <a:shade val="2500"/>
                    <a:alpha val="6500"/>
                  </a:srgbClr>
                </a:solidFill>
                <a:prstDash val="solid"/>
              </a:ln>
              <a:solidFill>
                <a:srgbClr val="0070C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FF0000"/>
                </a:solidFill>
              </a:rPr>
              <a:t>Снижение лимитов по доходам с 2026 года ИП и организации, чьи доходы за 2025 год превысили 20 млн. руб., обязаны платить НДС. С 2027 года до 15 млн. рублей, 2028 года до 10 млн. рублей.</a:t>
            </a:r>
          </a:p>
        </p:txBody>
      </p:sp>
      <p:pic>
        <p:nvPicPr>
          <p:cNvPr id="13" name="Рисунок 12" descr="https://thumbs.dreamstime.com/z/значок-документа-зеленый-векторный-рисунок-использование-для-245946997.jpg?ct=jpe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6" t="6925" r="7890" b="12531"/>
          <a:stretch/>
        </p:blipFill>
        <p:spPr bwMode="auto">
          <a:xfrm>
            <a:off x="597406" y="2883453"/>
            <a:ext cx="1059582" cy="101386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Рисунок 15" descr="Бесплатное векторное изображение Два красных стоп-сигнала установлены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89" t="13305" b="13415"/>
          <a:stretch/>
        </p:blipFill>
        <p:spPr bwMode="auto">
          <a:xfrm>
            <a:off x="511881" y="1642976"/>
            <a:ext cx="1126122" cy="10719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8635400" y="4083918"/>
            <a:ext cx="248880" cy="43204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996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7797-00.s3.uralcms.com/uploadedFiles/images/%D0%A5%D0%BE%D0%BB%D0%BE%D0%B4%D0%B8%D0%BB%D1%8C%D0%BD%D1%8B%D0%B5%20%D0%B4%D0%B2%D0%B5%D1%80%D0%B8/RAL-900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" t="1960" r="818" b="1466"/>
          <a:stretch/>
        </p:blipFill>
        <p:spPr bwMode="auto">
          <a:xfrm>
            <a:off x="0" y="584"/>
            <a:ext cx="9144000" cy="5142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43" descr="C:\Users\panova_ea\Desktop\ФНС\Новая папка\word\jpg\1.4.1_papka-A4_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3" t="25302" r="10127" b="8001"/>
          <a:stretch/>
        </p:blipFill>
        <p:spPr bwMode="auto">
          <a:xfrm>
            <a:off x="179512" y="188269"/>
            <a:ext cx="8743981" cy="4674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68547"/>
          <a:stretch/>
        </p:blipFill>
        <p:spPr bwMode="auto">
          <a:xfrm>
            <a:off x="8596190" y="3764030"/>
            <a:ext cx="327303" cy="116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96515" r="2502"/>
          <a:stretch/>
        </p:blipFill>
        <p:spPr bwMode="auto">
          <a:xfrm>
            <a:off x="8674613" y="4732895"/>
            <a:ext cx="170455" cy="12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395536" y="843558"/>
            <a:ext cx="842215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Закон Челябинской области 183-ЗО «О применении патентной системы налогообложения».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Изменён потенциально возможный к получению доход </a:t>
            </a:r>
            <a:r>
              <a:rPr lang="ru-RU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ПРИМЕР расчета стоимости на год:</a:t>
            </a:r>
            <a:endParaRPr lang="ru-RU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26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635400" y="4083918"/>
            <a:ext cx="248880" cy="43204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4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8221600"/>
              </p:ext>
            </p:extLst>
          </p:nvPr>
        </p:nvGraphicFramePr>
        <p:xfrm>
          <a:off x="971600" y="2337573"/>
          <a:ext cx="6840760" cy="23736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4699"/>
                <a:gridCol w="933613"/>
                <a:gridCol w="1920097"/>
                <a:gridCol w="2112351"/>
              </a:tblGrid>
              <a:tr h="5757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Вид деятельности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Физический показатель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БЫЛО, руб</a:t>
                      </a:r>
                      <a:r>
                        <a:rPr lang="ru-RU" sz="1100" dirty="0" smtClean="0">
                          <a:effectLst/>
                        </a:rPr>
                        <a:t>. 2025 год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СТАЛО. руб</a:t>
                      </a:r>
                      <a:r>
                        <a:rPr lang="ru-RU" sz="1100" dirty="0" smtClean="0">
                          <a:effectLst/>
                        </a:rPr>
                        <a:t>. 2026 год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462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Оказание услуг по грузоперевозкам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18 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(18*10 000) *6%=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10 800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(18*50 000)*6%=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54 000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757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Розничная торговля, с торговым залом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(20*11 000)*6% =      13 200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(20*33 000)*6% =      </a:t>
                      </a:r>
                      <a:r>
                        <a:rPr lang="ru-RU" sz="1600" dirty="0" smtClean="0">
                          <a:effectLst/>
                        </a:rPr>
                        <a:t> 39 </a:t>
                      </a:r>
                      <a:r>
                        <a:rPr lang="ru-RU" sz="1600" dirty="0">
                          <a:effectLst/>
                        </a:rPr>
                        <a:t>600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757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Услуги по производству монтажных работ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150 000*6% = 9 000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900 000*6%=54 000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8128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7797-00.s3.uralcms.com/uploadedFiles/images/%D0%A5%D0%BE%D0%BB%D0%BE%D0%B4%D0%B8%D0%BB%D1%8C%D0%BD%D1%8B%D0%B5%20%D0%B4%D0%B2%D0%B5%D1%80%D0%B8/RAL-900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" t="1960" r="818" b="1466"/>
          <a:stretch/>
        </p:blipFill>
        <p:spPr bwMode="auto">
          <a:xfrm>
            <a:off x="0" y="584"/>
            <a:ext cx="9144000" cy="5142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43" descr="C:\Users\panova_ea\Desktop\ФНС\Новая папка\word\jpg\1.4.1_papka-A4_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3" t="25302" r="10127" b="8001"/>
          <a:stretch/>
        </p:blipFill>
        <p:spPr bwMode="auto">
          <a:xfrm>
            <a:off x="218724" y="179701"/>
            <a:ext cx="8743981" cy="4744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68547"/>
          <a:stretch/>
        </p:blipFill>
        <p:spPr bwMode="auto">
          <a:xfrm>
            <a:off x="8596190" y="3764030"/>
            <a:ext cx="327303" cy="116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96515" r="2502"/>
          <a:stretch/>
        </p:blipFill>
        <p:spPr bwMode="auto">
          <a:xfrm>
            <a:off x="8674613" y="4732895"/>
            <a:ext cx="170455" cy="12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844062" y="261239"/>
            <a:ext cx="7632848" cy="33564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solidFill>
                  <a:srgbClr val="0070C0"/>
                </a:solidFill>
                <a:latin typeface="PF Din Text Comp Pro Medium" panose="02000500000000020004" pitchFamily="2" charset="0"/>
              </a:rPr>
              <a:t>ОГРАНИЧЕНИЯ применения ПСН</a:t>
            </a:r>
            <a:endParaRPr lang="ru-RU" sz="3600" dirty="0">
              <a:solidFill>
                <a:srgbClr val="0070C0"/>
              </a:solidFill>
              <a:latin typeface="PF Din Text Comp Pro Medium" panose="02000500000000020004" pitchFamily="2" charset="0"/>
            </a:endParaRPr>
          </a:p>
        </p:txBody>
      </p:sp>
      <p:sp>
        <p:nvSpPr>
          <p:cNvPr id="11" name="Объект 1"/>
          <p:cNvSpPr txBox="1">
            <a:spLocks/>
          </p:cNvSpPr>
          <p:nvPr/>
        </p:nvSpPr>
        <p:spPr>
          <a:xfrm>
            <a:off x="218724" y="771550"/>
            <a:ext cx="8665556" cy="41382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buFont typeface="Arial" pitchFamily="34" charset="0"/>
              <a:buChar char="•"/>
            </a:pPr>
            <a:r>
              <a:rPr lang="ru-RU" sz="2700" dirty="0" smtClean="0">
                <a:solidFill>
                  <a:srgbClr val="005AA9"/>
                </a:solidFill>
                <a:latin typeface="PF Din Text Comp Pro Medium" panose="02000500000000020004" pitchFamily="2" charset="0"/>
              </a:rPr>
              <a:t>Основные моменты:</a:t>
            </a:r>
          </a:p>
          <a:p>
            <a:pPr indent="457200" algn="just" defTabSz="816296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ru-RU" sz="2700" dirty="0" smtClean="0">
                <a:solidFill>
                  <a:srgbClr val="005A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уже сейчас оценить сумму полученных доходов в 2025 году, в случае превышения 20 млн. подавать заявление на ПСН не нужно;</a:t>
            </a:r>
          </a:p>
          <a:p>
            <a:pPr indent="457200" algn="just" defTabSz="816296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Определиться с выбором системы налогообложения; </a:t>
            </a:r>
            <a:endParaRPr lang="ru-RU" sz="2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 defTabSz="816296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ru-RU" sz="2700" dirty="0">
                <a:solidFill>
                  <a:srgbClr val="005A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выбора УСН либо АУСН представить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соответствующие заявления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31.12.2025 года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 defTabSz="816296">
              <a:spcBef>
                <a:spcPts val="1200"/>
              </a:spcBef>
            </a:pPr>
            <a:endParaRPr lang="ru-RU" sz="2200" b="1" dirty="0">
              <a:solidFill>
                <a:srgbClr val="00B050"/>
              </a:solidFill>
              <a:latin typeface="PF Din Text Comp Pro Medium" panose="02000500000000020004" pitchFamily="2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635400" y="4083918"/>
            <a:ext cx="248880" cy="43204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113248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764221" y="609218"/>
            <a:ext cx="5836919" cy="95250"/>
          </a:xfrm>
          <a:custGeom>
            <a:avLst/>
            <a:gdLst/>
            <a:ahLst/>
            <a:cxnLst/>
            <a:rect l="l" t="t" r="r" b="b"/>
            <a:pathLst>
              <a:path w="7782559" h="127000">
                <a:moveTo>
                  <a:pt x="7782433" y="101219"/>
                </a:moveTo>
                <a:lnTo>
                  <a:pt x="0" y="101219"/>
                </a:lnTo>
                <a:lnTo>
                  <a:pt x="0" y="126492"/>
                </a:lnTo>
                <a:lnTo>
                  <a:pt x="7782433" y="126492"/>
                </a:lnTo>
                <a:lnTo>
                  <a:pt x="7782433" y="101219"/>
                </a:lnTo>
                <a:close/>
              </a:path>
              <a:path w="7782559" h="127000">
                <a:moveTo>
                  <a:pt x="7782433" y="0"/>
                </a:moveTo>
                <a:lnTo>
                  <a:pt x="0" y="0"/>
                </a:lnTo>
                <a:lnTo>
                  <a:pt x="0" y="75946"/>
                </a:lnTo>
                <a:lnTo>
                  <a:pt x="7782433" y="75946"/>
                </a:lnTo>
                <a:lnTo>
                  <a:pt x="7782433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 sz="1350" kern="0" dirty="0">
              <a:solidFill>
                <a:sysClr val="windowText" lastClr="000000"/>
              </a:solidFill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81467" y="121586"/>
            <a:ext cx="6498845" cy="411266"/>
          </a:xfrm>
          <a:prstGeom prst="rect">
            <a:avLst/>
          </a:prstGeom>
        </p:spPr>
        <p:txBody>
          <a:bodyPr vert="horz" wrap="square" lIns="0" tIns="132969" rIns="0" bIns="0" rtlCol="0">
            <a:spAutoFit/>
          </a:bodyPr>
          <a:lstStyle/>
          <a:p>
            <a:pPr marL="1519238">
              <a:spcBef>
                <a:spcPts val="75"/>
              </a:spcBef>
            </a:pPr>
            <a:r>
              <a:rPr dirty="0"/>
              <a:t>Новый</a:t>
            </a:r>
            <a:r>
              <a:rPr spc="-34" dirty="0"/>
              <a:t> </a:t>
            </a:r>
            <a:r>
              <a:rPr dirty="0"/>
              <a:t>налоговый</a:t>
            </a:r>
            <a:r>
              <a:rPr spc="-23" dirty="0"/>
              <a:t> </a:t>
            </a:r>
            <a:r>
              <a:rPr dirty="0"/>
              <a:t>режим</a:t>
            </a:r>
            <a:r>
              <a:rPr spc="-34" dirty="0"/>
              <a:t> </a:t>
            </a:r>
            <a:r>
              <a:rPr spc="-8" dirty="0"/>
              <a:t>«АвтоУСН»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85800" y="2800350"/>
            <a:ext cx="7068122" cy="1412086"/>
          </a:xfrm>
          <a:prstGeom prst="rect">
            <a:avLst/>
          </a:prstGeom>
        </p:spPr>
        <p:txBody>
          <a:bodyPr vert="horz" wrap="square" lIns="0" tIns="58579" rIns="0" bIns="0" rtlCol="0">
            <a:spAutoFit/>
          </a:bodyPr>
          <a:lstStyle/>
          <a:p>
            <a:pPr marL="202406" indent="-192881">
              <a:spcBef>
                <a:spcPts val="461"/>
              </a:spcBef>
              <a:buFont typeface="Wingdings"/>
              <a:buChar char=""/>
              <a:tabLst>
                <a:tab pos="202406" algn="l"/>
              </a:tabLst>
            </a:pPr>
            <a:endParaRPr lang="ru-RU" sz="1125" b="1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 marL="202406" indent="-192881">
              <a:spcBef>
                <a:spcPts val="461"/>
              </a:spcBef>
              <a:buFont typeface="Wingdings"/>
              <a:buChar char=""/>
              <a:tabLst>
                <a:tab pos="202406" algn="l"/>
              </a:tabLst>
            </a:pPr>
            <a:r>
              <a:rPr sz="1350" b="1" kern="0" dirty="0" err="1">
                <a:solidFill>
                  <a:sysClr val="windowText" lastClr="000000"/>
                </a:solidFill>
                <a:latin typeface="Times New Roman"/>
                <a:cs typeface="Times New Roman"/>
              </a:rPr>
              <a:t>Цель</a:t>
            </a:r>
            <a:r>
              <a:rPr sz="1350" b="1" kern="0" spc="-11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b="1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проведения</a:t>
            </a:r>
            <a:r>
              <a:rPr sz="1350" b="1" kern="0" spc="-11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b="1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эксперимента:</a:t>
            </a:r>
            <a:endParaRPr sz="135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 marL="761048" lvl="1" indent="-65723">
              <a:spcBef>
                <a:spcPts val="307"/>
              </a:spcBef>
              <a:buFontTx/>
              <a:buChar char="-"/>
              <a:tabLst>
                <a:tab pos="761048" algn="l"/>
              </a:tabLst>
            </a:pP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определить</a:t>
            </a:r>
            <a:r>
              <a:rPr sz="1350" kern="0" spc="-34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степень</a:t>
            </a:r>
            <a:r>
              <a:rPr sz="1350" kern="0" spc="-23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востребованности</a:t>
            </a:r>
            <a:r>
              <a:rPr sz="1350" kern="0" spc="-1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налогового</a:t>
            </a:r>
            <a:r>
              <a:rPr sz="1350" kern="0" spc="-4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режима</a:t>
            </a:r>
            <a:r>
              <a:rPr sz="1350" kern="0" spc="-26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у</a:t>
            </a:r>
            <a:r>
              <a:rPr sz="1350" kern="0" spc="-3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предпринимательского сообщества;</a:t>
            </a:r>
            <a:endParaRPr sz="135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 marL="761048" lvl="1" indent="-65723">
              <a:spcBef>
                <a:spcPts val="270"/>
              </a:spcBef>
              <a:buFontTx/>
              <a:buChar char="-"/>
              <a:tabLst>
                <a:tab pos="761048" algn="l"/>
              </a:tabLst>
            </a:pP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оценить</a:t>
            </a:r>
            <a:r>
              <a:rPr sz="1350" kern="0" spc="-34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экономический</a:t>
            </a:r>
            <a:r>
              <a:rPr sz="1350" kern="0" spc="-26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эффект</a:t>
            </a:r>
            <a:r>
              <a:rPr sz="1350" kern="0" spc="-1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от</a:t>
            </a:r>
            <a:r>
              <a:rPr sz="1350" kern="0" spc="-26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применения</a:t>
            </a:r>
            <a:r>
              <a:rPr sz="1350" kern="0" spc="-34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налогового</a:t>
            </a:r>
            <a:r>
              <a:rPr sz="1350" kern="0" spc="-3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режима</a:t>
            </a:r>
            <a:r>
              <a:rPr sz="1350" kern="0" spc="-1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для</a:t>
            </a:r>
            <a:r>
              <a:rPr sz="1350" kern="0" spc="-1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бюджетной</a:t>
            </a:r>
            <a:r>
              <a:rPr sz="1350" kern="0" spc="-34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системы</a:t>
            </a:r>
            <a:endParaRPr sz="135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67930" y="915982"/>
            <a:ext cx="7429500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" marR="205740" algn="just">
              <a:lnSpc>
                <a:spcPts val="1350"/>
              </a:lnSpc>
              <a:spcBef>
                <a:spcPts val="90"/>
              </a:spcBef>
              <a:tabLst>
                <a:tab pos="75248" algn="l"/>
              </a:tabLst>
            </a:pPr>
            <a:r>
              <a:rPr lang="ru-RU" sz="1350" b="1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lang="ru-RU" sz="1950" b="1" kern="0" spc="-8" dirty="0">
                <a:solidFill>
                  <a:srgbClr val="FF0000"/>
                </a:solidFill>
                <a:latin typeface="Times New Roman"/>
                <a:cs typeface="Times New Roman"/>
              </a:rPr>
              <a:t>Федеральный закон от </a:t>
            </a:r>
            <a:r>
              <a:rPr lang="ru-RU" sz="1950" b="1" kern="0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sz="1950" b="1" kern="0" dirty="0">
                <a:solidFill>
                  <a:srgbClr val="FF0000"/>
                </a:solidFill>
                <a:latin typeface="Times New Roman"/>
                <a:cs typeface="Times New Roman"/>
              </a:rPr>
              <a:t>25.02.2022</a:t>
            </a:r>
            <a:r>
              <a:rPr lang="ru-RU" sz="1950" b="1" kern="0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sz="1950" b="1" kern="0" spc="-8" dirty="0">
                <a:solidFill>
                  <a:srgbClr val="FF0000"/>
                </a:solidFill>
                <a:latin typeface="Times New Roman"/>
                <a:cs typeface="Times New Roman"/>
              </a:rPr>
              <a:t>№17-</a:t>
            </a:r>
            <a:r>
              <a:rPr lang="ru-RU" sz="1950" b="1" kern="0" dirty="0">
                <a:solidFill>
                  <a:srgbClr val="FF0000"/>
                </a:solidFill>
                <a:latin typeface="Times New Roman"/>
                <a:cs typeface="Times New Roman"/>
              </a:rPr>
              <a:t>ФЗ</a:t>
            </a:r>
            <a:r>
              <a:rPr lang="ru-RU" sz="1950" b="1" kern="0" spc="-1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sz="1950" b="1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«О</a:t>
            </a:r>
            <a:r>
              <a:rPr lang="ru-RU" sz="1950" b="1" kern="0" spc="1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lang="ru-RU" sz="1950" b="1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проведении</a:t>
            </a:r>
            <a:r>
              <a:rPr lang="ru-RU" sz="1950" b="1" kern="0" spc="-26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lang="ru-RU" sz="1950" b="1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эксперимента</a:t>
            </a:r>
            <a:r>
              <a:rPr lang="ru-RU" sz="1950" b="1" kern="0" spc="-1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lang="ru-RU" sz="1950" b="1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по</a:t>
            </a:r>
            <a:r>
              <a:rPr lang="ru-RU" sz="1950" b="1" kern="0" spc="-23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lang="ru-RU" sz="1950" b="1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установлению</a:t>
            </a:r>
            <a:r>
              <a:rPr lang="ru-RU" sz="1950" b="1" kern="0" spc="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lang="ru-RU" sz="1950" b="1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специального</a:t>
            </a:r>
            <a:r>
              <a:rPr lang="ru-RU" sz="1950" b="1" kern="0" spc="-41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lang="ru-RU" sz="1950" b="1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налогового</a:t>
            </a:r>
            <a:r>
              <a:rPr lang="ru-RU" sz="1950" b="1" kern="0" spc="-23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lang="ru-RU" sz="1950" b="1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режима</a:t>
            </a:r>
            <a:r>
              <a:rPr lang="ru-RU" sz="1950" b="1" kern="0" spc="-11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lang="ru-RU" sz="1950" b="1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«Автоматизированная</a:t>
            </a:r>
            <a:r>
              <a:rPr lang="ru-RU" sz="1950" b="1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упрощенная</a:t>
            </a:r>
            <a:r>
              <a:rPr lang="ru-RU" sz="1950" b="1" kern="0" spc="34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lang="ru-RU" sz="1950" b="1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система налогообложения»;</a:t>
            </a:r>
            <a:endParaRPr lang="ru-RU" sz="1950" b="1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</p:txBody>
      </p:sp>
      <p:sp>
        <p:nvSpPr>
          <p:cNvPr id="10" name="object 4"/>
          <p:cNvSpPr txBox="1"/>
          <p:nvPr/>
        </p:nvSpPr>
        <p:spPr>
          <a:xfrm>
            <a:off x="756531" y="2114551"/>
            <a:ext cx="7954120" cy="958917"/>
          </a:xfrm>
          <a:prstGeom prst="rect">
            <a:avLst/>
          </a:prstGeom>
        </p:spPr>
        <p:txBody>
          <a:bodyPr vert="horz" wrap="square" lIns="0" tIns="58103" rIns="0" bIns="0" rtlCol="0">
            <a:spAutoFit/>
          </a:bodyPr>
          <a:lstStyle/>
          <a:p>
            <a:pPr marL="9525">
              <a:spcBef>
                <a:spcPts val="458"/>
              </a:spcBef>
              <a:tabLst>
                <a:tab pos="202406" algn="l"/>
              </a:tabLst>
            </a:pPr>
            <a:r>
              <a:rPr lang="ru-RU" sz="1950" b="1" kern="0" spc="-8" dirty="0">
                <a:solidFill>
                  <a:srgbClr val="FF0000"/>
                </a:solidFill>
                <a:latin typeface="Times New Roman"/>
                <a:cs typeface="Times New Roman"/>
              </a:rPr>
              <a:t>На территории Челябинской области налоговый режим «</a:t>
            </a:r>
            <a:r>
              <a:rPr lang="ru-RU" sz="1950" b="1" kern="0" spc="-8" dirty="0" err="1">
                <a:solidFill>
                  <a:srgbClr val="FF0000"/>
                </a:solidFill>
                <a:latin typeface="Times New Roman"/>
                <a:cs typeface="Times New Roman"/>
              </a:rPr>
              <a:t>АвтоУСН</a:t>
            </a:r>
            <a:r>
              <a:rPr lang="ru-RU" sz="1950" b="1" kern="0" spc="-8" dirty="0">
                <a:solidFill>
                  <a:srgbClr val="FF0000"/>
                </a:solidFill>
                <a:latin typeface="Times New Roman"/>
                <a:cs typeface="Times New Roman"/>
              </a:rPr>
              <a:t>» введен с 01.01.2025 на основании Закона Челябинской области от 29.11.2024г.  № 170-ЗО.</a:t>
            </a:r>
            <a:endParaRPr sz="1950" kern="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32440" y="408391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532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400050"/>
            <a:ext cx="7116604" cy="300082"/>
          </a:xfrm>
        </p:spPr>
        <p:txBody>
          <a:bodyPr/>
          <a:lstStyle/>
          <a:p>
            <a:r>
              <a:rPr lang="ru-RU" sz="1950" dirty="0">
                <a:solidFill>
                  <a:srgbClr val="FF0000"/>
                </a:solidFill>
              </a:rPr>
              <a:t>ОТЧЕТНОСТЬ НА АУСН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8620" y="844487"/>
            <a:ext cx="7650956" cy="3034164"/>
          </a:xfrm>
        </p:spPr>
        <p:txBody>
          <a:bodyPr/>
          <a:lstStyle/>
          <a:p>
            <a:pPr marL="610552">
              <a:spcBef>
                <a:spcPts val="79"/>
              </a:spcBef>
            </a:pPr>
            <a:r>
              <a:rPr lang="ru-RU" sz="1200" dirty="0">
                <a:solidFill>
                  <a:srgbClr val="0D2B43"/>
                </a:solidFill>
              </a:rPr>
              <a:t>Налоговая</a:t>
            </a:r>
            <a:r>
              <a:rPr lang="ru-RU" sz="1200" spc="-19" dirty="0">
                <a:solidFill>
                  <a:srgbClr val="0D2B43"/>
                </a:solidFill>
              </a:rPr>
              <a:t> </a:t>
            </a:r>
            <a:r>
              <a:rPr lang="ru-RU" sz="1200" dirty="0">
                <a:solidFill>
                  <a:srgbClr val="0D2B43"/>
                </a:solidFill>
              </a:rPr>
              <a:t>декларация</a:t>
            </a:r>
            <a:r>
              <a:rPr lang="ru-RU" sz="1200" spc="-49" dirty="0">
                <a:solidFill>
                  <a:srgbClr val="0D2B43"/>
                </a:solidFill>
              </a:rPr>
              <a:t> </a:t>
            </a:r>
            <a:r>
              <a:rPr lang="ru-RU" sz="1200" dirty="0">
                <a:solidFill>
                  <a:srgbClr val="0D2B43"/>
                </a:solidFill>
              </a:rPr>
              <a:t>по</a:t>
            </a:r>
            <a:r>
              <a:rPr lang="ru-RU" sz="1200" spc="-34" dirty="0">
                <a:solidFill>
                  <a:srgbClr val="0D2B43"/>
                </a:solidFill>
              </a:rPr>
              <a:t> </a:t>
            </a:r>
            <a:r>
              <a:rPr lang="ru-RU" sz="1200" spc="-15" dirty="0">
                <a:solidFill>
                  <a:srgbClr val="0D2B43"/>
                </a:solidFill>
              </a:rPr>
              <a:t>АУСН</a:t>
            </a:r>
            <a:r>
              <a:rPr lang="ru-RU" sz="1200" spc="-23" dirty="0">
                <a:solidFill>
                  <a:srgbClr val="0D2B43"/>
                </a:solidFill>
              </a:rPr>
              <a:t> </a:t>
            </a:r>
            <a:r>
              <a:rPr lang="ru-RU" sz="1200" dirty="0">
                <a:solidFill>
                  <a:srgbClr val="0D2B43"/>
                </a:solidFill>
              </a:rPr>
              <a:t>в</a:t>
            </a:r>
            <a:r>
              <a:rPr lang="ru-RU" sz="1200" spc="-26" dirty="0">
                <a:solidFill>
                  <a:srgbClr val="0D2B43"/>
                </a:solidFill>
              </a:rPr>
              <a:t> </a:t>
            </a:r>
            <a:r>
              <a:rPr lang="ru-RU" sz="1200" dirty="0">
                <a:solidFill>
                  <a:srgbClr val="0D2B43"/>
                </a:solidFill>
              </a:rPr>
              <a:t>налоговые</a:t>
            </a:r>
            <a:r>
              <a:rPr lang="ru-RU" sz="1200" spc="-41" dirty="0">
                <a:solidFill>
                  <a:srgbClr val="0D2B43"/>
                </a:solidFill>
              </a:rPr>
              <a:t> </a:t>
            </a:r>
            <a:r>
              <a:rPr lang="ru-RU" sz="1200" dirty="0">
                <a:solidFill>
                  <a:srgbClr val="0D2B43"/>
                </a:solidFill>
              </a:rPr>
              <a:t>органы</a:t>
            </a:r>
            <a:r>
              <a:rPr lang="ru-RU" sz="1200" spc="-41" dirty="0">
                <a:solidFill>
                  <a:srgbClr val="0D2B43"/>
                </a:solidFill>
              </a:rPr>
              <a:t> </a:t>
            </a:r>
            <a:r>
              <a:rPr lang="ru-RU" sz="1200" dirty="0">
                <a:solidFill>
                  <a:srgbClr val="0D2B43"/>
                </a:solidFill>
              </a:rPr>
              <a:t>не</a:t>
            </a:r>
            <a:r>
              <a:rPr lang="ru-RU" sz="1200" spc="-34" dirty="0">
                <a:solidFill>
                  <a:srgbClr val="0D2B43"/>
                </a:solidFill>
              </a:rPr>
              <a:t> </a:t>
            </a:r>
            <a:r>
              <a:rPr lang="ru-RU" sz="1200" spc="-8" dirty="0">
                <a:solidFill>
                  <a:srgbClr val="0D2B43"/>
                </a:solidFill>
              </a:rPr>
              <a:t>представляется.</a:t>
            </a:r>
            <a:endParaRPr lang="ru-RU" sz="1200" dirty="0"/>
          </a:p>
          <a:p>
            <a:pPr>
              <a:spcBef>
                <a:spcPts val="83"/>
              </a:spcBef>
            </a:pPr>
            <a:endParaRPr lang="ru-RU" sz="1200" dirty="0"/>
          </a:p>
          <a:p>
            <a:pPr marL="9525" marR="3810" indent="601028"/>
            <a:r>
              <a:rPr lang="ru-RU" sz="1350" dirty="0">
                <a:solidFill>
                  <a:srgbClr val="385622"/>
                </a:solidFill>
              </a:rPr>
              <a:t>Также</a:t>
            </a:r>
            <a:r>
              <a:rPr lang="ru-RU" sz="1350" spc="-41" dirty="0">
                <a:solidFill>
                  <a:srgbClr val="385622"/>
                </a:solidFill>
              </a:rPr>
              <a:t> </a:t>
            </a:r>
            <a:r>
              <a:rPr lang="ru-RU" sz="1350" spc="-8" dirty="0">
                <a:solidFill>
                  <a:srgbClr val="385622"/>
                </a:solidFill>
              </a:rPr>
              <a:t>налогоплательщики,</a:t>
            </a:r>
            <a:r>
              <a:rPr lang="ru-RU" sz="1350" spc="-34" dirty="0">
                <a:solidFill>
                  <a:srgbClr val="385622"/>
                </a:solidFill>
              </a:rPr>
              <a:t> </a:t>
            </a:r>
            <a:r>
              <a:rPr lang="ru-RU" sz="1350" spc="-8" dirty="0">
                <a:solidFill>
                  <a:srgbClr val="385622"/>
                </a:solidFill>
              </a:rPr>
              <a:t>применяющие</a:t>
            </a:r>
            <a:r>
              <a:rPr lang="ru-RU" sz="1350" spc="-41" dirty="0">
                <a:solidFill>
                  <a:srgbClr val="385622"/>
                </a:solidFill>
              </a:rPr>
              <a:t> </a:t>
            </a:r>
            <a:r>
              <a:rPr lang="ru-RU" sz="1350" spc="-15" dirty="0">
                <a:solidFill>
                  <a:srgbClr val="385622"/>
                </a:solidFill>
              </a:rPr>
              <a:t>АУСН,</a:t>
            </a:r>
            <a:r>
              <a:rPr lang="ru-RU" sz="1350" spc="-38" dirty="0">
                <a:solidFill>
                  <a:srgbClr val="385622"/>
                </a:solidFill>
              </a:rPr>
              <a:t> </a:t>
            </a:r>
            <a:r>
              <a:rPr lang="ru-RU" sz="1350" spc="-8" dirty="0">
                <a:solidFill>
                  <a:srgbClr val="385622"/>
                </a:solidFill>
              </a:rPr>
              <a:t>освобождены</a:t>
            </a:r>
            <a:r>
              <a:rPr lang="ru-RU" sz="1350" spc="-38" dirty="0">
                <a:solidFill>
                  <a:srgbClr val="385622"/>
                </a:solidFill>
              </a:rPr>
              <a:t> </a:t>
            </a:r>
            <a:r>
              <a:rPr lang="ru-RU" sz="1350" dirty="0">
                <a:solidFill>
                  <a:srgbClr val="385622"/>
                </a:solidFill>
              </a:rPr>
              <a:t>от</a:t>
            </a:r>
            <a:r>
              <a:rPr lang="ru-RU" sz="1350" spc="-45" dirty="0">
                <a:solidFill>
                  <a:srgbClr val="385622"/>
                </a:solidFill>
              </a:rPr>
              <a:t> </a:t>
            </a:r>
            <a:r>
              <a:rPr lang="ru-RU" sz="1350" spc="-8" dirty="0">
                <a:solidFill>
                  <a:srgbClr val="385622"/>
                </a:solidFill>
              </a:rPr>
              <a:t>представления </a:t>
            </a:r>
            <a:r>
              <a:rPr lang="ru-RU" sz="1350" dirty="0">
                <a:solidFill>
                  <a:srgbClr val="385622"/>
                </a:solidFill>
              </a:rPr>
              <a:t>следующей</a:t>
            </a:r>
            <a:r>
              <a:rPr lang="ru-RU" sz="1350" spc="-75" dirty="0">
                <a:solidFill>
                  <a:srgbClr val="385622"/>
                </a:solidFill>
              </a:rPr>
              <a:t> </a:t>
            </a:r>
            <a:r>
              <a:rPr lang="ru-RU" sz="1350" spc="-8" dirty="0">
                <a:solidFill>
                  <a:srgbClr val="385622"/>
                </a:solidFill>
              </a:rPr>
              <a:t>отчетности:</a:t>
            </a:r>
            <a:endParaRPr lang="ru-RU" sz="1350" dirty="0"/>
          </a:p>
          <a:p>
            <a:pPr marL="9525">
              <a:spcBef>
                <a:spcPts val="1267"/>
              </a:spcBef>
            </a:pPr>
            <a:r>
              <a:rPr lang="ru-RU" sz="1200" spc="-8" dirty="0">
                <a:solidFill>
                  <a:srgbClr val="385622"/>
                </a:solidFill>
              </a:rPr>
              <a:t>Налоговая</a:t>
            </a:r>
            <a:r>
              <a:rPr lang="ru-RU" sz="1200" spc="-11" dirty="0">
                <a:solidFill>
                  <a:srgbClr val="385622"/>
                </a:solidFill>
              </a:rPr>
              <a:t> </a:t>
            </a:r>
            <a:r>
              <a:rPr lang="ru-RU" sz="1200" spc="-8" dirty="0">
                <a:solidFill>
                  <a:srgbClr val="385622"/>
                </a:solidFill>
              </a:rPr>
              <a:t>отчётность:</a:t>
            </a:r>
            <a:endParaRPr lang="ru-RU" sz="1200" dirty="0"/>
          </a:p>
          <a:p>
            <a:pPr>
              <a:spcBef>
                <a:spcPts val="53"/>
              </a:spcBef>
            </a:pPr>
            <a:endParaRPr lang="ru-RU" sz="1200" dirty="0"/>
          </a:p>
          <a:p>
            <a:pPr marL="224314" indent="-214789">
              <a:buFont typeface="Wingdings"/>
              <a:buChar char=""/>
              <a:tabLst>
                <a:tab pos="224314" algn="l"/>
              </a:tabLst>
            </a:pPr>
            <a:r>
              <a:rPr lang="ru-RU" sz="1200" dirty="0">
                <a:solidFill>
                  <a:srgbClr val="0D2B43"/>
                </a:solidFill>
              </a:rPr>
              <a:t>Декларация</a:t>
            </a:r>
            <a:r>
              <a:rPr lang="ru-RU" sz="1200" spc="-26" dirty="0">
                <a:solidFill>
                  <a:srgbClr val="0D2B43"/>
                </a:solidFill>
              </a:rPr>
              <a:t> </a:t>
            </a:r>
            <a:r>
              <a:rPr lang="ru-RU" sz="1200" dirty="0">
                <a:solidFill>
                  <a:srgbClr val="0D2B43"/>
                </a:solidFill>
              </a:rPr>
              <a:t>по</a:t>
            </a:r>
            <a:r>
              <a:rPr lang="ru-RU" sz="1200" spc="-19" dirty="0">
                <a:solidFill>
                  <a:srgbClr val="0D2B43"/>
                </a:solidFill>
              </a:rPr>
              <a:t> УСН</a:t>
            </a:r>
            <a:endParaRPr lang="ru-RU" sz="1200" dirty="0"/>
          </a:p>
          <a:p>
            <a:pPr marL="9525" marR="3423761" indent="214789">
              <a:buFont typeface="Wingdings"/>
              <a:buChar char=""/>
              <a:tabLst>
                <a:tab pos="224314" algn="l"/>
              </a:tabLst>
            </a:pPr>
            <a:r>
              <a:rPr lang="ru-RU" sz="1200" dirty="0">
                <a:solidFill>
                  <a:srgbClr val="0D2B43"/>
                </a:solidFill>
              </a:rPr>
              <a:t>Расчет</a:t>
            </a:r>
            <a:r>
              <a:rPr lang="ru-RU" sz="1200" spc="-26" dirty="0">
                <a:solidFill>
                  <a:srgbClr val="0D2B43"/>
                </a:solidFill>
              </a:rPr>
              <a:t> </a:t>
            </a:r>
            <a:r>
              <a:rPr lang="ru-RU" sz="1200" dirty="0">
                <a:solidFill>
                  <a:srgbClr val="0D2B43"/>
                </a:solidFill>
              </a:rPr>
              <a:t>6-</a:t>
            </a:r>
            <a:r>
              <a:rPr lang="ru-RU" sz="1200" spc="-19" dirty="0">
                <a:solidFill>
                  <a:srgbClr val="0D2B43"/>
                </a:solidFill>
              </a:rPr>
              <a:t>НДФЛ</a:t>
            </a:r>
            <a:r>
              <a:rPr lang="ru-RU" sz="1200" spc="-26" dirty="0">
                <a:solidFill>
                  <a:srgbClr val="0D2B43"/>
                </a:solidFill>
              </a:rPr>
              <a:t> </a:t>
            </a:r>
            <a:r>
              <a:rPr lang="ru-RU" sz="1200" dirty="0">
                <a:solidFill>
                  <a:srgbClr val="0D2B43"/>
                </a:solidFill>
              </a:rPr>
              <a:t>и</a:t>
            </a:r>
            <a:r>
              <a:rPr lang="ru-RU" sz="1200" spc="-23" dirty="0">
                <a:solidFill>
                  <a:srgbClr val="0D2B43"/>
                </a:solidFill>
              </a:rPr>
              <a:t> </a:t>
            </a:r>
            <a:r>
              <a:rPr lang="ru-RU" sz="1200" dirty="0">
                <a:solidFill>
                  <a:srgbClr val="0D2B43"/>
                </a:solidFill>
              </a:rPr>
              <a:t>Справки</a:t>
            </a:r>
            <a:r>
              <a:rPr lang="ru-RU" sz="1200" spc="-23" dirty="0">
                <a:solidFill>
                  <a:srgbClr val="0D2B43"/>
                </a:solidFill>
              </a:rPr>
              <a:t> </a:t>
            </a:r>
            <a:r>
              <a:rPr lang="ru-RU" sz="1200" dirty="0">
                <a:solidFill>
                  <a:srgbClr val="0D2B43"/>
                </a:solidFill>
              </a:rPr>
              <a:t>о</a:t>
            </a:r>
            <a:r>
              <a:rPr lang="ru-RU" sz="1200" spc="-23" dirty="0">
                <a:solidFill>
                  <a:srgbClr val="0D2B43"/>
                </a:solidFill>
              </a:rPr>
              <a:t> </a:t>
            </a:r>
            <a:r>
              <a:rPr lang="ru-RU" sz="1200" spc="-8" dirty="0">
                <a:solidFill>
                  <a:srgbClr val="0D2B43"/>
                </a:solidFill>
              </a:rPr>
              <a:t>доходах</a:t>
            </a:r>
            <a:r>
              <a:rPr lang="ru-RU" sz="1200" spc="-19" dirty="0">
                <a:solidFill>
                  <a:srgbClr val="0D2B43"/>
                </a:solidFill>
              </a:rPr>
              <a:t> </a:t>
            </a:r>
            <a:r>
              <a:rPr lang="ru-RU" sz="1200" dirty="0">
                <a:solidFill>
                  <a:srgbClr val="0D2B43"/>
                </a:solidFill>
              </a:rPr>
              <a:t>и</a:t>
            </a:r>
            <a:r>
              <a:rPr lang="ru-RU" sz="1200" spc="-41" dirty="0">
                <a:solidFill>
                  <a:srgbClr val="0D2B43"/>
                </a:solidFill>
              </a:rPr>
              <a:t> </a:t>
            </a:r>
            <a:r>
              <a:rPr lang="ru-RU" sz="1200" spc="-8" dirty="0">
                <a:solidFill>
                  <a:srgbClr val="0D2B43"/>
                </a:solidFill>
              </a:rPr>
              <a:t>суммах </a:t>
            </a:r>
            <a:r>
              <a:rPr lang="ru-RU" sz="1200" dirty="0">
                <a:solidFill>
                  <a:srgbClr val="0D2B43"/>
                </a:solidFill>
              </a:rPr>
              <a:t>налога</a:t>
            </a:r>
            <a:r>
              <a:rPr lang="ru-RU" sz="1200" spc="-11" dirty="0">
                <a:solidFill>
                  <a:srgbClr val="0D2B43"/>
                </a:solidFill>
              </a:rPr>
              <a:t> </a:t>
            </a:r>
            <a:r>
              <a:rPr lang="ru-RU" sz="1200" spc="-11" dirty="0" smtClean="0">
                <a:solidFill>
                  <a:srgbClr val="0D2B43"/>
                </a:solidFill>
              </a:rPr>
              <a:t>ф</a:t>
            </a:r>
            <a:r>
              <a:rPr lang="ru-RU" sz="1200" spc="-8" dirty="0" smtClean="0">
                <a:solidFill>
                  <a:srgbClr val="0D2B43"/>
                </a:solidFill>
              </a:rPr>
              <a:t>изического</a:t>
            </a:r>
            <a:r>
              <a:rPr lang="ru-RU" sz="1200" spc="-23" dirty="0" smtClean="0">
                <a:solidFill>
                  <a:srgbClr val="0D2B43"/>
                </a:solidFill>
              </a:rPr>
              <a:t> </a:t>
            </a:r>
            <a:r>
              <a:rPr lang="ru-RU" sz="1200" spc="-15" dirty="0">
                <a:solidFill>
                  <a:srgbClr val="0D2B43"/>
                </a:solidFill>
              </a:rPr>
              <a:t>лица)</a:t>
            </a:r>
            <a:endParaRPr lang="ru-RU" sz="1200" dirty="0"/>
          </a:p>
          <a:p>
            <a:pPr marL="224314" indent="-214789">
              <a:buFont typeface="Wingdings"/>
              <a:buChar char=""/>
              <a:tabLst>
                <a:tab pos="224314" algn="l"/>
              </a:tabLst>
            </a:pPr>
            <a:r>
              <a:rPr lang="ru-RU" sz="1200" dirty="0">
                <a:solidFill>
                  <a:srgbClr val="0D2B43"/>
                </a:solidFill>
              </a:rPr>
              <a:t>Расчет</a:t>
            </a:r>
            <a:r>
              <a:rPr lang="ru-RU" sz="1200" spc="-34" dirty="0">
                <a:solidFill>
                  <a:srgbClr val="0D2B43"/>
                </a:solidFill>
              </a:rPr>
              <a:t> </a:t>
            </a:r>
            <a:r>
              <a:rPr lang="ru-RU" sz="1200" dirty="0">
                <a:solidFill>
                  <a:srgbClr val="0D2B43"/>
                </a:solidFill>
              </a:rPr>
              <a:t>по</a:t>
            </a:r>
            <a:r>
              <a:rPr lang="ru-RU" sz="1200" spc="-30" dirty="0">
                <a:solidFill>
                  <a:srgbClr val="0D2B43"/>
                </a:solidFill>
              </a:rPr>
              <a:t> </a:t>
            </a:r>
            <a:r>
              <a:rPr lang="ru-RU" sz="1200" dirty="0">
                <a:solidFill>
                  <a:srgbClr val="0D2B43"/>
                </a:solidFill>
              </a:rPr>
              <a:t>страховым</a:t>
            </a:r>
            <a:r>
              <a:rPr lang="ru-RU" sz="1200" spc="-38" dirty="0">
                <a:solidFill>
                  <a:srgbClr val="0D2B43"/>
                </a:solidFill>
              </a:rPr>
              <a:t> </a:t>
            </a:r>
            <a:r>
              <a:rPr lang="ru-RU" sz="1200" spc="-8" dirty="0">
                <a:solidFill>
                  <a:srgbClr val="0D2B43"/>
                </a:solidFill>
              </a:rPr>
              <a:t>взносам</a:t>
            </a:r>
            <a:endParaRPr lang="ru-RU" sz="1200" dirty="0"/>
          </a:p>
          <a:p>
            <a:pPr>
              <a:spcBef>
                <a:spcPts val="56"/>
              </a:spcBef>
              <a:buClr>
                <a:srgbClr val="0D2B43"/>
              </a:buClr>
              <a:buFont typeface="Wingdings"/>
              <a:buChar char=""/>
            </a:pPr>
            <a:endParaRPr lang="ru-RU" sz="1200" dirty="0"/>
          </a:p>
          <a:p>
            <a:pPr marL="9525"/>
            <a:r>
              <a:rPr lang="ru-RU" sz="1200" dirty="0">
                <a:solidFill>
                  <a:srgbClr val="385622"/>
                </a:solidFill>
              </a:rPr>
              <a:t>Отчётность</a:t>
            </a:r>
            <a:r>
              <a:rPr lang="ru-RU" sz="1200" spc="-49" dirty="0">
                <a:solidFill>
                  <a:srgbClr val="385622"/>
                </a:solidFill>
              </a:rPr>
              <a:t> </a:t>
            </a:r>
            <a:r>
              <a:rPr lang="ru-RU" sz="1200" dirty="0">
                <a:solidFill>
                  <a:srgbClr val="385622"/>
                </a:solidFill>
              </a:rPr>
              <a:t>в</a:t>
            </a:r>
            <a:r>
              <a:rPr lang="ru-RU" sz="1200" spc="-19" dirty="0">
                <a:solidFill>
                  <a:srgbClr val="385622"/>
                </a:solidFill>
              </a:rPr>
              <a:t> </a:t>
            </a:r>
            <a:r>
              <a:rPr lang="ru-RU" sz="1200" dirty="0">
                <a:solidFill>
                  <a:srgbClr val="385622"/>
                </a:solidFill>
              </a:rPr>
              <a:t>СФР</a:t>
            </a:r>
            <a:r>
              <a:rPr lang="ru-RU" sz="1200" spc="-19" dirty="0">
                <a:solidFill>
                  <a:srgbClr val="385622"/>
                </a:solidFill>
              </a:rPr>
              <a:t> </a:t>
            </a:r>
            <a:r>
              <a:rPr lang="ru-RU" sz="1200" dirty="0">
                <a:solidFill>
                  <a:srgbClr val="385622"/>
                </a:solidFill>
              </a:rPr>
              <a:t>(Социальный</a:t>
            </a:r>
            <a:r>
              <a:rPr lang="ru-RU" sz="1200" spc="-23" dirty="0">
                <a:solidFill>
                  <a:srgbClr val="385622"/>
                </a:solidFill>
              </a:rPr>
              <a:t> </a:t>
            </a:r>
            <a:r>
              <a:rPr lang="ru-RU" sz="1200" dirty="0">
                <a:solidFill>
                  <a:srgbClr val="385622"/>
                </a:solidFill>
              </a:rPr>
              <a:t>фонд</a:t>
            </a:r>
            <a:r>
              <a:rPr lang="ru-RU" sz="1200" spc="-15" dirty="0">
                <a:solidFill>
                  <a:srgbClr val="385622"/>
                </a:solidFill>
              </a:rPr>
              <a:t> </a:t>
            </a:r>
            <a:r>
              <a:rPr lang="ru-RU" sz="1200" spc="-8" dirty="0">
                <a:solidFill>
                  <a:srgbClr val="385622"/>
                </a:solidFill>
              </a:rPr>
              <a:t>России):</a:t>
            </a:r>
            <a:endParaRPr lang="ru-RU" sz="1200" dirty="0"/>
          </a:p>
          <a:p>
            <a:pPr>
              <a:spcBef>
                <a:spcPts val="53"/>
              </a:spcBef>
            </a:pPr>
            <a:endParaRPr lang="ru-RU" sz="1200" dirty="0"/>
          </a:p>
          <a:p>
            <a:pPr marL="224314" indent="-214789">
              <a:buFont typeface="Wingdings"/>
              <a:buChar char=""/>
              <a:tabLst>
                <a:tab pos="224314" algn="l"/>
              </a:tabLst>
            </a:pPr>
            <a:r>
              <a:rPr lang="ru-RU" sz="1200" spc="-8" dirty="0">
                <a:solidFill>
                  <a:srgbClr val="0D2B43"/>
                </a:solidFill>
              </a:rPr>
              <a:t>Сведения</a:t>
            </a:r>
            <a:r>
              <a:rPr lang="ru-RU" sz="1200" spc="8" dirty="0">
                <a:solidFill>
                  <a:srgbClr val="0D2B43"/>
                </a:solidFill>
              </a:rPr>
              <a:t> </a:t>
            </a:r>
            <a:r>
              <a:rPr lang="ru-RU" sz="1200" dirty="0">
                <a:solidFill>
                  <a:srgbClr val="0D2B43"/>
                </a:solidFill>
              </a:rPr>
              <a:t>о </a:t>
            </a:r>
            <a:r>
              <a:rPr lang="ru-RU" sz="1200" spc="-8" dirty="0">
                <a:solidFill>
                  <a:srgbClr val="0D2B43"/>
                </a:solidFill>
              </a:rPr>
              <a:t>застрахованных</a:t>
            </a:r>
            <a:r>
              <a:rPr lang="ru-RU" sz="1200" spc="-15" dirty="0">
                <a:solidFill>
                  <a:srgbClr val="0D2B43"/>
                </a:solidFill>
              </a:rPr>
              <a:t> </a:t>
            </a:r>
            <a:r>
              <a:rPr lang="ru-RU" sz="1200" dirty="0">
                <a:solidFill>
                  <a:srgbClr val="0D2B43"/>
                </a:solidFill>
              </a:rPr>
              <a:t>лицах (СЗВ-</a:t>
            </a:r>
            <a:r>
              <a:rPr lang="ru-RU" sz="1200" spc="-19" dirty="0">
                <a:solidFill>
                  <a:srgbClr val="0D2B43"/>
                </a:solidFill>
              </a:rPr>
              <a:t>М)</a:t>
            </a:r>
            <a:endParaRPr lang="ru-RU" sz="1200" dirty="0"/>
          </a:p>
          <a:p>
            <a:pPr marL="224314" indent="-214789">
              <a:buFont typeface="Wingdings"/>
              <a:buChar char=""/>
              <a:tabLst>
                <a:tab pos="224314" algn="l"/>
              </a:tabLst>
            </a:pPr>
            <a:r>
              <a:rPr lang="ru-RU" sz="1200" spc="-8" dirty="0">
                <a:solidFill>
                  <a:srgbClr val="0D2B43"/>
                </a:solidFill>
              </a:rPr>
              <a:t>Сведения</a:t>
            </a:r>
            <a:r>
              <a:rPr lang="ru-RU" sz="1200" dirty="0">
                <a:solidFill>
                  <a:srgbClr val="0D2B43"/>
                </a:solidFill>
              </a:rPr>
              <a:t> о</a:t>
            </a:r>
            <a:r>
              <a:rPr lang="ru-RU" sz="1200" spc="-8" dirty="0">
                <a:solidFill>
                  <a:srgbClr val="0D2B43"/>
                </a:solidFill>
              </a:rPr>
              <a:t> страховом</a:t>
            </a:r>
            <a:r>
              <a:rPr lang="ru-RU" sz="1200" spc="-19" dirty="0">
                <a:solidFill>
                  <a:srgbClr val="0D2B43"/>
                </a:solidFill>
              </a:rPr>
              <a:t> </a:t>
            </a:r>
            <a:r>
              <a:rPr lang="ru-RU" sz="1200" dirty="0">
                <a:solidFill>
                  <a:srgbClr val="0D2B43"/>
                </a:solidFill>
              </a:rPr>
              <a:t>стаже</a:t>
            </a:r>
            <a:r>
              <a:rPr lang="ru-RU" sz="1200" spc="8" dirty="0">
                <a:solidFill>
                  <a:srgbClr val="0D2B43"/>
                </a:solidFill>
              </a:rPr>
              <a:t> </a:t>
            </a:r>
            <a:r>
              <a:rPr lang="ru-RU" sz="1200" spc="-8" dirty="0">
                <a:solidFill>
                  <a:srgbClr val="0D2B43"/>
                </a:solidFill>
              </a:rPr>
              <a:t>застрахованных</a:t>
            </a:r>
            <a:r>
              <a:rPr lang="ru-RU" sz="1200" spc="-30" dirty="0">
                <a:solidFill>
                  <a:srgbClr val="0D2B43"/>
                </a:solidFill>
              </a:rPr>
              <a:t> </a:t>
            </a:r>
            <a:r>
              <a:rPr lang="ru-RU" sz="1200" dirty="0">
                <a:solidFill>
                  <a:srgbClr val="0D2B43"/>
                </a:solidFill>
              </a:rPr>
              <a:t>лиц</a:t>
            </a:r>
            <a:r>
              <a:rPr lang="ru-RU" sz="1200" spc="4" dirty="0">
                <a:solidFill>
                  <a:srgbClr val="0D2B43"/>
                </a:solidFill>
              </a:rPr>
              <a:t> </a:t>
            </a:r>
            <a:r>
              <a:rPr lang="ru-RU" sz="1200" dirty="0">
                <a:solidFill>
                  <a:srgbClr val="0D2B43"/>
                </a:solidFill>
              </a:rPr>
              <a:t>(СЗВ-</a:t>
            </a:r>
            <a:r>
              <a:rPr lang="ru-RU" sz="1200" spc="-8" dirty="0">
                <a:solidFill>
                  <a:srgbClr val="0D2B43"/>
                </a:solidFill>
              </a:rPr>
              <a:t>СТАЖ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532440" y="4083918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3646269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40752" y="905255"/>
            <a:ext cx="6588919" cy="95250"/>
          </a:xfrm>
          <a:custGeom>
            <a:avLst/>
            <a:gdLst/>
            <a:ahLst/>
            <a:cxnLst/>
            <a:rect l="l" t="t" r="r" b="b"/>
            <a:pathLst>
              <a:path w="8785225" h="127000">
                <a:moveTo>
                  <a:pt x="8784971" y="101219"/>
                </a:moveTo>
                <a:lnTo>
                  <a:pt x="0" y="101219"/>
                </a:lnTo>
                <a:lnTo>
                  <a:pt x="0" y="126492"/>
                </a:lnTo>
                <a:lnTo>
                  <a:pt x="8784971" y="126492"/>
                </a:lnTo>
                <a:lnTo>
                  <a:pt x="8784971" y="101219"/>
                </a:lnTo>
                <a:close/>
              </a:path>
              <a:path w="8785225" h="127000">
                <a:moveTo>
                  <a:pt x="8784971" y="0"/>
                </a:moveTo>
                <a:lnTo>
                  <a:pt x="0" y="0"/>
                </a:lnTo>
                <a:lnTo>
                  <a:pt x="0" y="75946"/>
                </a:lnTo>
                <a:lnTo>
                  <a:pt x="8784971" y="75946"/>
                </a:lnTo>
                <a:lnTo>
                  <a:pt x="8784971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 sz="1350" kern="0" dirty="0">
              <a:solidFill>
                <a:sysClr val="windowText" lastClr="000000"/>
              </a:solidFill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476566" y="323565"/>
            <a:ext cx="6190774" cy="528189"/>
          </a:xfrm>
          <a:prstGeom prst="rect">
            <a:avLst/>
          </a:prstGeom>
        </p:spPr>
        <p:txBody>
          <a:bodyPr vert="horz" wrap="square" lIns="0" tIns="40481" rIns="0" bIns="0" rtlCol="0">
            <a:spAutoFit/>
          </a:bodyPr>
          <a:lstStyle/>
          <a:p>
            <a:pPr marL="1194911" marR="3810" indent="-1185863">
              <a:lnSpc>
                <a:spcPts val="1943"/>
              </a:lnSpc>
              <a:spcBef>
                <a:spcPts val="319"/>
              </a:spcBef>
            </a:pPr>
            <a:r>
              <a:rPr dirty="0">
                <a:solidFill>
                  <a:srgbClr val="FF0000"/>
                </a:solidFill>
              </a:rPr>
              <a:t>Порядок</a:t>
            </a:r>
            <a:r>
              <a:rPr spc="-41" dirty="0">
                <a:solidFill>
                  <a:srgbClr val="FF0000"/>
                </a:solidFill>
              </a:rPr>
              <a:t> </a:t>
            </a:r>
            <a:r>
              <a:rPr dirty="0">
                <a:solidFill>
                  <a:srgbClr val="FF0000"/>
                </a:solidFill>
              </a:rPr>
              <a:t>и</a:t>
            </a:r>
            <a:r>
              <a:rPr spc="-41" dirty="0">
                <a:solidFill>
                  <a:srgbClr val="FF0000"/>
                </a:solidFill>
              </a:rPr>
              <a:t> </a:t>
            </a:r>
            <a:r>
              <a:rPr dirty="0">
                <a:solidFill>
                  <a:srgbClr val="FF0000"/>
                </a:solidFill>
              </a:rPr>
              <a:t>условия</a:t>
            </a:r>
            <a:r>
              <a:rPr spc="-41" dirty="0">
                <a:solidFill>
                  <a:srgbClr val="FF0000"/>
                </a:solidFill>
              </a:rPr>
              <a:t> </a:t>
            </a:r>
            <a:r>
              <a:rPr dirty="0">
                <a:solidFill>
                  <a:srgbClr val="FF0000"/>
                </a:solidFill>
              </a:rPr>
              <a:t>начала</a:t>
            </a:r>
            <a:r>
              <a:rPr spc="-23" dirty="0">
                <a:solidFill>
                  <a:srgbClr val="FF0000"/>
                </a:solidFill>
              </a:rPr>
              <a:t> </a:t>
            </a:r>
            <a:r>
              <a:rPr dirty="0">
                <a:solidFill>
                  <a:srgbClr val="FF0000"/>
                </a:solidFill>
              </a:rPr>
              <a:t>и</a:t>
            </a:r>
            <a:r>
              <a:rPr spc="-38" dirty="0">
                <a:solidFill>
                  <a:srgbClr val="FF0000"/>
                </a:solidFill>
              </a:rPr>
              <a:t> </a:t>
            </a:r>
            <a:r>
              <a:rPr dirty="0">
                <a:solidFill>
                  <a:srgbClr val="FF0000"/>
                </a:solidFill>
              </a:rPr>
              <a:t>прекращения</a:t>
            </a:r>
            <a:r>
              <a:rPr spc="-41" dirty="0">
                <a:solidFill>
                  <a:srgbClr val="FF0000"/>
                </a:solidFill>
              </a:rPr>
              <a:t> </a:t>
            </a:r>
            <a:r>
              <a:rPr spc="-8" dirty="0">
                <a:solidFill>
                  <a:srgbClr val="FF0000"/>
                </a:solidFill>
              </a:rPr>
              <a:t>применения </a:t>
            </a:r>
            <a:r>
              <a:rPr dirty="0">
                <a:solidFill>
                  <a:srgbClr val="FF0000"/>
                </a:solidFill>
              </a:rPr>
              <a:t>специального</a:t>
            </a:r>
            <a:r>
              <a:rPr spc="-26" dirty="0">
                <a:solidFill>
                  <a:srgbClr val="FF0000"/>
                </a:solidFill>
              </a:rPr>
              <a:t> </a:t>
            </a:r>
            <a:r>
              <a:rPr dirty="0">
                <a:solidFill>
                  <a:srgbClr val="FF0000"/>
                </a:solidFill>
              </a:rPr>
              <a:t>налогового</a:t>
            </a:r>
            <a:r>
              <a:rPr spc="-11" dirty="0">
                <a:solidFill>
                  <a:srgbClr val="FF0000"/>
                </a:solidFill>
              </a:rPr>
              <a:t> </a:t>
            </a:r>
            <a:r>
              <a:rPr spc="-8" dirty="0">
                <a:solidFill>
                  <a:srgbClr val="FF0000"/>
                </a:solidFill>
              </a:rPr>
              <a:t>режима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34670" y="1079944"/>
            <a:ext cx="7690485" cy="3334086"/>
          </a:xfrm>
          <a:prstGeom prst="rect">
            <a:avLst/>
          </a:prstGeom>
        </p:spPr>
        <p:txBody>
          <a:bodyPr vert="horz" wrap="square" lIns="0" tIns="10001" rIns="0" bIns="0" rtlCol="0">
            <a:spAutoFit/>
          </a:bodyPr>
          <a:lstStyle/>
          <a:p>
            <a:pPr marL="9525">
              <a:spcBef>
                <a:spcPts val="79"/>
              </a:spcBef>
            </a:pPr>
            <a:r>
              <a:rPr sz="1500" b="1" kern="0" spc="-15" dirty="0">
                <a:solidFill>
                  <a:srgbClr val="FF0000"/>
                </a:solidFill>
                <a:latin typeface="Times New Roman"/>
                <a:cs typeface="Times New Roman"/>
              </a:rPr>
              <a:t>Переход</a:t>
            </a:r>
            <a:r>
              <a:rPr sz="1500" b="1" kern="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500" b="1" kern="0" dirty="0">
                <a:solidFill>
                  <a:srgbClr val="FF0000"/>
                </a:solidFill>
                <a:latin typeface="Times New Roman"/>
                <a:cs typeface="Times New Roman"/>
              </a:rPr>
              <a:t>на</a:t>
            </a:r>
            <a:r>
              <a:rPr sz="1500" b="1" kern="0" spc="19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500" b="1" kern="0" spc="-8" dirty="0">
                <a:solidFill>
                  <a:srgbClr val="FF0000"/>
                </a:solidFill>
                <a:latin typeface="Times New Roman"/>
                <a:cs typeface="Times New Roman"/>
              </a:rPr>
              <a:t>АвтоУСН:</a:t>
            </a:r>
            <a:endParaRPr sz="1500" kern="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224314" indent="-214789">
              <a:spcBef>
                <a:spcPts val="896"/>
              </a:spcBef>
              <a:buFont typeface="Arial MT"/>
              <a:buChar char="•"/>
              <a:tabLst>
                <a:tab pos="224314" algn="l"/>
              </a:tabLst>
            </a:pPr>
            <a:r>
              <a:rPr sz="1425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Действующие</a:t>
            </a:r>
            <a:r>
              <a:rPr sz="1425" kern="0" spc="-1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организации</a:t>
            </a:r>
            <a:r>
              <a:rPr sz="1425" kern="0" spc="-41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и</a:t>
            </a:r>
            <a:r>
              <a:rPr sz="1425" kern="0" spc="-1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индивидуальные</a:t>
            </a:r>
            <a:r>
              <a:rPr sz="1425" kern="0" spc="-3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предприниматели</a:t>
            </a:r>
            <a:r>
              <a:rPr sz="1425" kern="0" spc="22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-</a:t>
            </a:r>
            <a:r>
              <a:rPr sz="1425" kern="0" spc="-1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с</a:t>
            </a:r>
            <a:r>
              <a:rPr sz="1425" kern="0" spc="-1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начала</a:t>
            </a:r>
            <a:r>
              <a:rPr sz="1425" kern="0" spc="-1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календарного</a:t>
            </a:r>
            <a:r>
              <a:rPr sz="1425" kern="0" spc="-3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года,</a:t>
            </a:r>
            <a:r>
              <a:rPr sz="1425" kern="0" spc="-26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подав</a:t>
            </a:r>
            <a:r>
              <a:rPr sz="1425" kern="0" spc="-3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уведомление</a:t>
            </a:r>
            <a:r>
              <a:rPr sz="1425" kern="0" spc="-11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rgbClr val="FF0000"/>
                </a:solidFill>
                <a:latin typeface="Times New Roman"/>
                <a:cs typeface="Times New Roman"/>
              </a:rPr>
              <a:t>не</a:t>
            </a:r>
            <a:r>
              <a:rPr sz="1425" kern="0" spc="-26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 err="1">
                <a:solidFill>
                  <a:srgbClr val="FF0000"/>
                </a:solidFill>
                <a:latin typeface="Times New Roman"/>
                <a:cs typeface="Times New Roman"/>
              </a:rPr>
              <a:t>позднее</a:t>
            </a:r>
            <a:r>
              <a:rPr sz="1425" kern="0" spc="-38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25" kern="0" spc="-19" dirty="0">
                <a:solidFill>
                  <a:srgbClr val="FF0000"/>
                </a:solidFill>
                <a:latin typeface="Times New Roman"/>
                <a:cs typeface="Times New Roman"/>
              </a:rPr>
              <a:t>31</a:t>
            </a:r>
            <a:r>
              <a:rPr lang="ru-RU" sz="1425" kern="0" spc="-19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 err="1">
                <a:solidFill>
                  <a:srgbClr val="FF0000"/>
                </a:solidFill>
                <a:latin typeface="Times New Roman"/>
                <a:cs typeface="Times New Roman"/>
              </a:rPr>
              <a:t>декабря</a:t>
            </a:r>
            <a:r>
              <a:rPr sz="1425" kern="0" spc="-34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25" kern="0" spc="-8" dirty="0">
                <a:solidFill>
                  <a:srgbClr val="FF0000"/>
                </a:solidFill>
                <a:latin typeface="Times New Roman"/>
                <a:cs typeface="Times New Roman"/>
              </a:rPr>
              <a:t>предшествующего </a:t>
            </a:r>
            <a:r>
              <a:rPr sz="1425" kern="0" dirty="0">
                <a:solidFill>
                  <a:srgbClr val="FF0000"/>
                </a:solidFill>
                <a:latin typeface="Times New Roman"/>
                <a:cs typeface="Times New Roman"/>
              </a:rPr>
              <a:t>ему</a:t>
            </a:r>
            <a:r>
              <a:rPr sz="1425" kern="0" spc="-26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25" kern="0" spc="-15" dirty="0">
                <a:solidFill>
                  <a:srgbClr val="FF0000"/>
                </a:solidFill>
                <a:latin typeface="Times New Roman"/>
                <a:cs typeface="Times New Roman"/>
              </a:rPr>
              <a:t>года</a:t>
            </a:r>
            <a:r>
              <a:rPr sz="1425" kern="0" spc="-1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.</a:t>
            </a:r>
            <a:endParaRPr sz="1425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 marL="224314" indent="-214789">
              <a:spcBef>
                <a:spcPts val="900"/>
              </a:spcBef>
              <a:buFont typeface="Arial MT"/>
              <a:buChar char="•"/>
              <a:tabLst>
                <a:tab pos="224314" algn="l"/>
              </a:tabLst>
            </a:pPr>
            <a:r>
              <a:rPr sz="1425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С</a:t>
            </a:r>
            <a:r>
              <a:rPr sz="1425" kern="0" spc="-1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1</a:t>
            </a:r>
            <a:r>
              <a:rPr sz="1425" kern="0" spc="-11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января</a:t>
            </a:r>
            <a:r>
              <a:rPr sz="1425" kern="0" spc="-11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2025</a:t>
            </a:r>
            <a:r>
              <a:rPr sz="1425" kern="0" spc="-3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года</a:t>
            </a:r>
            <a:r>
              <a:rPr sz="1425" kern="0" spc="-1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организации,</a:t>
            </a:r>
            <a:r>
              <a:rPr sz="1425" kern="0" spc="-41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применяющие</a:t>
            </a:r>
            <a:r>
              <a:rPr sz="1425" kern="0" spc="-3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УСН</a:t>
            </a:r>
            <a:r>
              <a:rPr sz="1425" kern="0" spc="-1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и</a:t>
            </a:r>
            <a:r>
              <a:rPr sz="1425" kern="0" spc="-11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индивидуальные</a:t>
            </a:r>
            <a:r>
              <a:rPr sz="1425" kern="0" spc="-34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предприниматели,</a:t>
            </a:r>
            <a:r>
              <a:rPr sz="1425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rgbClr val="FF0000"/>
                </a:solidFill>
                <a:latin typeface="Times New Roman"/>
                <a:cs typeface="Times New Roman"/>
              </a:rPr>
              <a:t>применяющие</a:t>
            </a:r>
            <a:r>
              <a:rPr sz="1425" kern="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rgbClr val="FF0000"/>
                </a:solidFill>
                <a:latin typeface="Times New Roman"/>
                <a:cs typeface="Times New Roman"/>
              </a:rPr>
              <a:t>НПД</a:t>
            </a:r>
            <a:r>
              <a:rPr sz="1425" kern="0" spc="-1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rgbClr val="FF0000"/>
                </a:solidFill>
                <a:latin typeface="Times New Roman"/>
                <a:cs typeface="Times New Roman"/>
              </a:rPr>
              <a:t>или</a:t>
            </a:r>
            <a:r>
              <a:rPr sz="1425" kern="0" spc="-23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rgbClr val="FF0000"/>
                </a:solidFill>
                <a:latin typeface="Times New Roman"/>
                <a:cs typeface="Times New Roman"/>
              </a:rPr>
              <a:t>УСН</a:t>
            </a:r>
            <a:r>
              <a:rPr sz="1425" kern="0" spc="-1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sz="1425" kern="0" dirty="0">
                <a:solidFill>
                  <a:srgbClr val="FF0000"/>
                </a:solidFill>
                <a:latin typeface="Times New Roman"/>
                <a:cs typeface="Times New Roman"/>
              </a:rPr>
              <a:t>–</a:t>
            </a:r>
            <a:r>
              <a:rPr sz="1425" kern="0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25" kern="0" spc="-38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lang="ru-RU" sz="1425" kern="0" spc="-38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 err="1">
                <a:solidFill>
                  <a:srgbClr val="FF0000"/>
                </a:solidFill>
                <a:latin typeface="Times New Roman"/>
                <a:cs typeface="Times New Roman"/>
              </a:rPr>
              <a:t>течение</a:t>
            </a:r>
            <a:r>
              <a:rPr sz="1425" kern="0" spc="-34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25" kern="0" spc="-8" dirty="0">
                <a:solidFill>
                  <a:srgbClr val="FF0000"/>
                </a:solidFill>
                <a:latin typeface="Times New Roman"/>
                <a:cs typeface="Times New Roman"/>
              </a:rPr>
              <a:t>года</a:t>
            </a:r>
            <a:r>
              <a:rPr sz="1425" kern="0" spc="-38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1425" kern="0" spc="-19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r>
              <a:rPr sz="1425" kern="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rgbClr val="FF0000"/>
                </a:solidFill>
                <a:latin typeface="Times New Roman"/>
                <a:cs typeface="Times New Roman"/>
              </a:rPr>
              <a:t>числа</a:t>
            </a:r>
            <a:r>
              <a:rPr sz="1425" kern="0" spc="-26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rgbClr val="FF0000"/>
                </a:solidFill>
                <a:latin typeface="Times New Roman"/>
                <a:cs typeface="Times New Roman"/>
              </a:rPr>
              <a:t>любого</a:t>
            </a:r>
            <a:r>
              <a:rPr sz="1425" kern="0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rgbClr val="FF0000"/>
                </a:solidFill>
                <a:latin typeface="Times New Roman"/>
                <a:cs typeface="Times New Roman"/>
              </a:rPr>
              <a:t>месяца</a:t>
            </a:r>
            <a:r>
              <a:rPr sz="1425" kern="0" spc="-23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уведомив</a:t>
            </a:r>
            <a:r>
              <a:rPr sz="1425" kern="0" spc="-1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об</a:t>
            </a:r>
            <a:r>
              <a:rPr sz="1425" kern="0" spc="-26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этом</a:t>
            </a:r>
            <a:r>
              <a:rPr sz="1425" kern="0" spc="-1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не</a:t>
            </a:r>
            <a:r>
              <a:rPr sz="1425" kern="0" spc="-1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позднее</a:t>
            </a:r>
            <a:r>
              <a:rPr sz="1425" kern="0" spc="-3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последнего</a:t>
            </a:r>
            <a:r>
              <a:rPr sz="1425" kern="0" spc="-3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числа</a:t>
            </a:r>
            <a:r>
              <a:rPr sz="1425" kern="0" spc="-34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месяца,</a:t>
            </a:r>
            <a:r>
              <a:rPr sz="1425" kern="0" spc="-23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предшествующего</a:t>
            </a:r>
            <a:r>
              <a:rPr sz="1425" kern="0" spc="-1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месяцу,</a:t>
            </a:r>
            <a:r>
              <a:rPr sz="1425" kern="0" spc="23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spc="-8" dirty="0" err="1" smtClean="0">
                <a:solidFill>
                  <a:sysClr val="windowText" lastClr="000000"/>
                </a:solidFill>
                <a:latin typeface="Times New Roman"/>
                <a:cs typeface="Times New Roman"/>
              </a:rPr>
              <a:t>перехода</a:t>
            </a:r>
            <a:r>
              <a:rPr lang="ru-RU" sz="1425" kern="0" spc="-8" dirty="0" smtClean="0">
                <a:solidFill>
                  <a:sysClr val="windowText" lastClr="000000"/>
                </a:solidFill>
                <a:latin typeface="Times New Roman"/>
                <a:cs typeface="Times New Roman"/>
              </a:rPr>
              <a:t>. Применяется режим не менее 12 календарных месяцев подряд.</a:t>
            </a:r>
            <a:endParaRPr sz="1425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 marL="224314" marR="219551" indent="-215265">
              <a:spcBef>
                <a:spcPts val="900"/>
              </a:spcBef>
              <a:buFont typeface="Arial MT"/>
              <a:buChar char="•"/>
              <a:tabLst>
                <a:tab pos="224314" algn="l"/>
              </a:tabLst>
            </a:pPr>
            <a:r>
              <a:rPr sz="1425" kern="0" dirty="0">
                <a:solidFill>
                  <a:srgbClr val="FF0000"/>
                </a:solidFill>
                <a:latin typeface="Times New Roman"/>
                <a:cs typeface="Times New Roman"/>
              </a:rPr>
              <a:t>Вновь</a:t>
            </a:r>
            <a:r>
              <a:rPr sz="1425" kern="0" spc="-23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25" kern="0" spc="-8" dirty="0">
                <a:solidFill>
                  <a:srgbClr val="FF0000"/>
                </a:solidFill>
                <a:latin typeface="Times New Roman"/>
                <a:cs typeface="Times New Roman"/>
              </a:rPr>
              <a:t>созданные</a:t>
            </a:r>
            <a:r>
              <a:rPr sz="1425" kern="0" spc="-3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организации</a:t>
            </a:r>
            <a:r>
              <a:rPr sz="1425" kern="0" spc="-3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и</a:t>
            </a:r>
            <a:r>
              <a:rPr sz="1425" kern="0" spc="-1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вновь</a:t>
            </a:r>
            <a:r>
              <a:rPr sz="1425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зарегистрированные</a:t>
            </a:r>
            <a:r>
              <a:rPr sz="1425" kern="0" spc="-3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индивидуальные</a:t>
            </a:r>
            <a:r>
              <a:rPr sz="1425" kern="0" spc="-23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предприниматели</a:t>
            </a:r>
            <a:r>
              <a:rPr sz="1425" kern="0" spc="-34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могут</a:t>
            </a:r>
            <a:r>
              <a:rPr sz="1425" kern="0" spc="4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перейти</a:t>
            </a:r>
            <a:r>
              <a:rPr sz="1425" kern="0" spc="-1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на</a:t>
            </a:r>
            <a:r>
              <a:rPr sz="1425" kern="0" spc="-4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spc="-1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АУСН</a:t>
            </a:r>
            <a:r>
              <a:rPr sz="1425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1425" kern="0" spc="4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25" kern="0" spc="-15" dirty="0">
                <a:solidFill>
                  <a:srgbClr val="FF0000"/>
                </a:solidFill>
                <a:latin typeface="Times New Roman"/>
                <a:cs typeface="Times New Roman"/>
              </a:rPr>
              <a:t>даты </a:t>
            </a:r>
            <a:r>
              <a:rPr sz="1425" kern="0" dirty="0">
                <a:solidFill>
                  <a:srgbClr val="FF0000"/>
                </a:solidFill>
                <a:latin typeface="Times New Roman"/>
                <a:cs typeface="Times New Roman"/>
              </a:rPr>
              <a:t>постановки</a:t>
            </a:r>
            <a:r>
              <a:rPr sz="1425" kern="0" spc="-4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rgbClr val="FF0000"/>
                </a:solidFill>
                <a:latin typeface="Times New Roman"/>
                <a:cs typeface="Times New Roman"/>
              </a:rPr>
              <a:t>на</a:t>
            </a:r>
            <a:r>
              <a:rPr sz="1425" kern="0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rgbClr val="FF0000"/>
                </a:solidFill>
                <a:latin typeface="Times New Roman"/>
                <a:cs typeface="Times New Roman"/>
              </a:rPr>
              <a:t>налоговый</a:t>
            </a:r>
            <a:r>
              <a:rPr sz="1425" kern="0" spc="-38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25" kern="0" spc="-8" dirty="0">
                <a:solidFill>
                  <a:srgbClr val="FF0000"/>
                </a:solidFill>
                <a:latin typeface="Times New Roman"/>
                <a:cs typeface="Times New Roman"/>
              </a:rPr>
              <a:t>учет</a:t>
            </a:r>
            <a:r>
              <a:rPr sz="1425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.</a:t>
            </a:r>
            <a:r>
              <a:rPr sz="1425" kern="0" spc="-1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Для</a:t>
            </a:r>
            <a:r>
              <a:rPr sz="1425" kern="0" spc="-1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этого</a:t>
            </a:r>
            <a:r>
              <a:rPr sz="1425" kern="0" spc="-3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им</a:t>
            </a:r>
            <a:r>
              <a:rPr sz="1425" kern="0" spc="-1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требуется</a:t>
            </a:r>
            <a:r>
              <a:rPr sz="1425" kern="0" spc="-11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подать</a:t>
            </a:r>
            <a:r>
              <a:rPr sz="1425" kern="0" spc="-34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уведомление</a:t>
            </a:r>
            <a:r>
              <a:rPr sz="1425" kern="0" spc="-1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о</a:t>
            </a:r>
            <a:r>
              <a:rPr sz="1425" kern="0" spc="-1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переходе</a:t>
            </a:r>
            <a:r>
              <a:rPr sz="1425" kern="0" spc="-41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на</a:t>
            </a:r>
            <a:r>
              <a:rPr sz="1425" kern="0" spc="-26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этот</a:t>
            </a:r>
            <a:r>
              <a:rPr sz="1425" kern="0" spc="1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спецрежим</a:t>
            </a:r>
            <a:r>
              <a:rPr sz="1425" kern="0" spc="-3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rgbClr val="FF0000"/>
                </a:solidFill>
                <a:latin typeface="Times New Roman"/>
                <a:cs typeface="Times New Roman"/>
              </a:rPr>
              <a:t>не</a:t>
            </a:r>
            <a:r>
              <a:rPr sz="1425" kern="0" spc="-19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rgbClr val="FF0000"/>
                </a:solidFill>
                <a:latin typeface="Times New Roman"/>
                <a:cs typeface="Times New Roman"/>
              </a:rPr>
              <a:t>позднее</a:t>
            </a:r>
            <a:r>
              <a:rPr sz="1425" kern="0" spc="-34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25" kern="0" spc="-19" dirty="0">
                <a:solidFill>
                  <a:srgbClr val="FF0000"/>
                </a:solidFill>
                <a:latin typeface="Times New Roman"/>
                <a:cs typeface="Times New Roman"/>
              </a:rPr>
              <a:t>30 </a:t>
            </a:r>
            <a:r>
              <a:rPr sz="1425" kern="0" dirty="0">
                <a:solidFill>
                  <a:srgbClr val="FF0000"/>
                </a:solidFill>
                <a:latin typeface="Times New Roman"/>
                <a:cs typeface="Times New Roman"/>
              </a:rPr>
              <a:t>календарных</a:t>
            </a:r>
            <a:r>
              <a:rPr sz="1425" kern="0" spc="-4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rgbClr val="FF0000"/>
                </a:solidFill>
                <a:latin typeface="Times New Roman"/>
                <a:cs typeface="Times New Roman"/>
              </a:rPr>
              <a:t>дней</a:t>
            </a:r>
            <a:r>
              <a:rPr sz="1425" kern="0" spc="-26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с</a:t>
            </a:r>
            <a:r>
              <a:rPr sz="1425" kern="0" spc="-11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даты</a:t>
            </a:r>
            <a:r>
              <a:rPr sz="1425" kern="0" spc="-23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постановки</a:t>
            </a:r>
            <a:r>
              <a:rPr sz="1425" kern="0" spc="-3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на</a:t>
            </a:r>
            <a:r>
              <a:rPr sz="1425" kern="0" spc="-1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учет.</a:t>
            </a:r>
            <a:endParaRPr sz="1425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 marL="224314" indent="-214789">
              <a:spcBef>
                <a:spcPts val="900"/>
              </a:spcBef>
              <a:buFont typeface="Arial MT"/>
              <a:buChar char="•"/>
              <a:tabLst>
                <a:tab pos="224314" algn="l"/>
              </a:tabLst>
            </a:pPr>
            <a:r>
              <a:rPr sz="1425" kern="0" spc="-1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Уведомление</a:t>
            </a:r>
            <a:r>
              <a:rPr sz="1425" kern="0" spc="-3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о</a:t>
            </a:r>
            <a:r>
              <a:rPr sz="1425" kern="0" spc="-4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переходе</a:t>
            </a:r>
            <a:r>
              <a:rPr sz="1425" kern="0" spc="-34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на </a:t>
            </a:r>
            <a:r>
              <a:rPr sz="1425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АвтоУСН</a:t>
            </a:r>
            <a:r>
              <a:rPr sz="1425" kern="0" spc="-11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подается</a:t>
            </a:r>
            <a:r>
              <a:rPr sz="1425" kern="0" spc="-1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через</a:t>
            </a:r>
            <a:r>
              <a:rPr sz="1425" kern="0" spc="-1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ЛК</a:t>
            </a:r>
            <a:r>
              <a:rPr sz="1425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налогоплательщика</a:t>
            </a:r>
            <a:r>
              <a:rPr sz="1425" kern="0" spc="-3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или</a:t>
            </a:r>
            <a:r>
              <a:rPr sz="1425" kern="0" spc="-1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через</a:t>
            </a:r>
            <a:r>
              <a:rPr sz="1425" kern="0" spc="-23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уполномоченную</a:t>
            </a:r>
            <a:r>
              <a:rPr sz="1425" kern="0" spc="-11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кредитную</a:t>
            </a:r>
            <a:r>
              <a:rPr sz="1425" kern="0" spc="-1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425" kern="0" spc="-8" dirty="0" err="1">
                <a:solidFill>
                  <a:sysClr val="windowText" lastClr="000000"/>
                </a:solidFill>
                <a:latin typeface="Times New Roman"/>
                <a:cs typeface="Times New Roman"/>
              </a:rPr>
              <a:t>организацию</a:t>
            </a:r>
            <a:r>
              <a:rPr sz="1425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.</a:t>
            </a:r>
            <a:endParaRPr sz="1425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60431" y="4011910"/>
            <a:ext cx="229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47340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81467" y="121586"/>
            <a:ext cx="6354829" cy="355867"/>
          </a:xfrm>
          <a:prstGeom prst="rect">
            <a:avLst/>
          </a:prstGeom>
        </p:spPr>
        <p:txBody>
          <a:bodyPr vert="horz" wrap="square" lIns="0" tIns="78105" rIns="0" bIns="0" rtlCol="0">
            <a:spAutoFit/>
          </a:bodyPr>
          <a:lstStyle/>
          <a:p>
            <a:pPr marL="246698">
              <a:spcBef>
                <a:spcPts val="75"/>
              </a:spcBef>
            </a:pPr>
            <a:r>
              <a:rPr dirty="0"/>
              <a:t>Не</a:t>
            </a:r>
            <a:r>
              <a:rPr spc="-49" dirty="0"/>
              <a:t> </a:t>
            </a:r>
            <a:r>
              <a:rPr dirty="0"/>
              <a:t>вправе</a:t>
            </a:r>
            <a:r>
              <a:rPr spc="-34" dirty="0"/>
              <a:t> </a:t>
            </a:r>
            <a:r>
              <a:rPr dirty="0"/>
              <a:t>применять</a:t>
            </a:r>
            <a:r>
              <a:rPr spc="-53" dirty="0"/>
              <a:t> </a:t>
            </a:r>
            <a:r>
              <a:rPr dirty="0"/>
              <a:t>специальный</a:t>
            </a:r>
            <a:r>
              <a:rPr spc="-38" dirty="0"/>
              <a:t> </a:t>
            </a:r>
            <a:r>
              <a:rPr dirty="0"/>
              <a:t>налоговый</a:t>
            </a:r>
            <a:r>
              <a:rPr spc="-53" dirty="0"/>
              <a:t> </a:t>
            </a:r>
            <a:r>
              <a:rPr spc="-8" dirty="0"/>
              <a:t>режим: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75132" y="859632"/>
            <a:ext cx="7606189" cy="3288945"/>
          </a:xfrm>
          <a:prstGeom prst="rect">
            <a:avLst/>
          </a:prstGeom>
        </p:spPr>
        <p:txBody>
          <a:bodyPr vert="horz" wrap="square" lIns="0" tIns="10001" rIns="0" bIns="0" rtlCol="0">
            <a:spAutoFit/>
          </a:bodyPr>
          <a:lstStyle/>
          <a:p>
            <a:pPr marL="9525" marR="3810" algn="just">
              <a:spcBef>
                <a:spcPts val="79"/>
              </a:spcBef>
            </a:pP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Ограничения</a:t>
            </a:r>
            <a:r>
              <a:rPr sz="1050" kern="0" spc="3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(требования)</a:t>
            </a:r>
            <a:r>
              <a:rPr sz="1050" kern="0" spc="3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для</a:t>
            </a:r>
            <a:r>
              <a:rPr sz="1050" kern="0" spc="3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применения</a:t>
            </a:r>
            <a:r>
              <a:rPr sz="1050" kern="0" spc="41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АУСН</a:t>
            </a:r>
            <a:r>
              <a:rPr sz="1050" kern="0" spc="34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установлены</a:t>
            </a:r>
            <a:r>
              <a:rPr sz="1050" kern="0" spc="34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частью</a:t>
            </a:r>
            <a:r>
              <a:rPr sz="1050" kern="0" spc="3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2</a:t>
            </a:r>
            <a:r>
              <a:rPr sz="1050" kern="0" spc="3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статьи</a:t>
            </a:r>
            <a:r>
              <a:rPr sz="1050" kern="0" spc="41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3</a:t>
            </a:r>
            <a:r>
              <a:rPr sz="1050" kern="0" spc="3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Федерального</a:t>
            </a:r>
            <a:r>
              <a:rPr sz="1050" kern="0" spc="4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закона</a:t>
            </a:r>
            <a:r>
              <a:rPr sz="1050" kern="0" spc="3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от</a:t>
            </a:r>
            <a:r>
              <a:rPr sz="1050" kern="0" spc="3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25.02.2022</a:t>
            </a:r>
            <a:r>
              <a:rPr sz="1050" kern="0" spc="3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№</a:t>
            </a:r>
            <a:r>
              <a:rPr sz="1050" kern="0" spc="3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17-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ФЗ</a:t>
            </a:r>
            <a:r>
              <a:rPr sz="1050" kern="0" spc="34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spc="-1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«О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проведении</a:t>
            </a:r>
            <a:r>
              <a:rPr sz="1050" kern="0" spc="113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эксперимента</a:t>
            </a:r>
            <a:r>
              <a:rPr sz="1050" kern="0" spc="116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по</a:t>
            </a:r>
            <a:r>
              <a:rPr sz="1050" kern="0" spc="113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установлению</a:t>
            </a:r>
            <a:r>
              <a:rPr sz="1050" kern="0" spc="116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специального</a:t>
            </a:r>
            <a:r>
              <a:rPr sz="1050" kern="0" spc="113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налогового</a:t>
            </a:r>
            <a:r>
              <a:rPr sz="1050" kern="0" spc="113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режима</a:t>
            </a:r>
            <a:r>
              <a:rPr sz="1050" kern="0" spc="113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«Автоматизированная</a:t>
            </a:r>
            <a:r>
              <a:rPr sz="1050" kern="0" spc="12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упрощенная</a:t>
            </a:r>
            <a:r>
              <a:rPr sz="1050" kern="0" spc="116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 </a:t>
            </a:r>
            <a:r>
              <a:rPr sz="10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система налогообложения»</a:t>
            </a:r>
            <a:endParaRPr sz="105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 marL="2785109" algn="just">
              <a:spcBef>
                <a:spcPts val="454"/>
              </a:spcBef>
            </a:pPr>
            <a:r>
              <a:rPr sz="1500" b="1" kern="0" spc="-19" dirty="0">
                <a:solidFill>
                  <a:srgbClr val="FF0000"/>
                </a:solidFill>
                <a:latin typeface="Times New Roman"/>
                <a:cs typeface="Times New Roman"/>
              </a:rPr>
              <a:t>Установлено</a:t>
            </a:r>
            <a:r>
              <a:rPr sz="1500" b="1" kern="0" spc="-8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500" b="1" kern="0" dirty="0">
                <a:solidFill>
                  <a:srgbClr val="FF0000"/>
                </a:solidFill>
                <a:latin typeface="Times New Roman"/>
                <a:cs typeface="Times New Roman"/>
              </a:rPr>
              <a:t>34</a:t>
            </a:r>
            <a:r>
              <a:rPr sz="1500" b="1" kern="0" spc="-26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500" b="1" kern="0" spc="-8" dirty="0">
                <a:solidFill>
                  <a:srgbClr val="FF0000"/>
                </a:solidFill>
                <a:latin typeface="Times New Roman"/>
                <a:cs typeface="Times New Roman"/>
              </a:rPr>
              <a:t>ограничения.</a:t>
            </a:r>
            <a:endParaRPr sz="1500" kern="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9525">
              <a:spcBef>
                <a:spcPts val="329"/>
              </a:spcBef>
            </a:pP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Основные</a:t>
            </a:r>
            <a:r>
              <a:rPr sz="1050" kern="0" spc="-3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ограничения:</a:t>
            </a:r>
            <a:endParaRPr sz="105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 marL="86678" indent="-77153">
              <a:spcBef>
                <a:spcPts val="169"/>
              </a:spcBef>
              <a:buFontTx/>
              <a:buChar char="-"/>
              <a:tabLst>
                <a:tab pos="86678" algn="l"/>
              </a:tabLst>
            </a:pP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организации</a:t>
            </a:r>
            <a:r>
              <a:rPr sz="1050" kern="0" spc="-34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и</a:t>
            </a:r>
            <a:r>
              <a:rPr sz="10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ИП,</a:t>
            </a:r>
            <a:r>
              <a:rPr sz="1050" kern="0" spc="-4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применяющие</a:t>
            </a:r>
            <a:r>
              <a:rPr sz="1050" kern="0" spc="-1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иные</a:t>
            </a:r>
            <a:r>
              <a:rPr sz="1050" kern="0" spc="-3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режимы</a:t>
            </a:r>
            <a:r>
              <a:rPr sz="1050" kern="0" spc="-26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налогообложения;</a:t>
            </a:r>
            <a:endParaRPr sz="105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 marL="9525" marR="4286" indent="109061">
              <a:lnSpc>
                <a:spcPct val="113700"/>
              </a:lnSpc>
              <a:spcBef>
                <a:spcPts val="8"/>
              </a:spcBef>
              <a:buFontTx/>
              <a:buChar char="-"/>
              <a:tabLst>
                <a:tab pos="118586" algn="l"/>
              </a:tabLst>
            </a:pP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организации</a:t>
            </a:r>
            <a:r>
              <a:rPr sz="1050" kern="0" spc="22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и</a:t>
            </a:r>
            <a:r>
              <a:rPr sz="1050" kern="0" spc="217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ИП,</a:t>
            </a:r>
            <a:r>
              <a:rPr sz="1050" kern="0" spc="217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ведущие</a:t>
            </a:r>
            <a:r>
              <a:rPr sz="1050" kern="0" spc="221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предпринимательскую</a:t>
            </a:r>
            <a:r>
              <a:rPr sz="1050" kern="0" spc="22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деятельность</a:t>
            </a:r>
            <a:r>
              <a:rPr sz="1050" kern="0" spc="217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в</a:t>
            </a:r>
            <a:r>
              <a:rPr sz="1050" kern="0" spc="217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интересах</a:t>
            </a:r>
            <a:r>
              <a:rPr sz="1050" kern="0" spc="22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другого</a:t>
            </a:r>
            <a:r>
              <a:rPr sz="1050" kern="0" spc="221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лица</a:t>
            </a:r>
            <a:r>
              <a:rPr sz="1050" kern="0" spc="22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на</a:t>
            </a:r>
            <a:r>
              <a:rPr sz="1050" kern="0" spc="214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основе</a:t>
            </a:r>
            <a:r>
              <a:rPr sz="1050" kern="0" spc="221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договоров</a:t>
            </a:r>
            <a:r>
              <a:rPr sz="1050" kern="0" spc="214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поручения, договоров</a:t>
            </a:r>
            <a:r>
              <a:rPr sz="1050" kern="0" spc="-3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комиссии</a:t>
            </a:r>
            <a:r>
              <a:rPr sz="1050" kern="0" spc="-3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либо</a:t>
            </a:r>
            <a:r>
              <a:rPr sz="1050" kern="0" spc="-1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агентских</a:t>
            </a:r>
            <a:r>
              <a:rPr sz="10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договоров</a:t>
            </a:r>
            <a:r>
              <a:rPr sz="1050" kern="0" spc="-34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(поверенные,</a:t>
            </a:r>
            <a:r>
              <a:rPr sz="1050" kern="0" spc="-34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комиссионеры,</a:t>
            </a:r>
            <a:r>
              <a:rPr sz="1050" kern="0" spc="-23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агенты);</a:t>
            </a:r>
            <a:endParaRPr sz="105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 marL="9525" marR="5715" indent="87629">
              <a:lnSpc>
                <a:spcPts val="1440"/>
              </a:lnSpc>
              <a:spcBef>
                <a:spcPts val="71"/>
              </a:spcBef>
              <a:buFontTx/>
              <a:buChar char="-"/>
              <a:tabLst>
                <a:tab pos="97154" algn="l"/>
              </a:tabLst>
            </a:pPr>
            <a:r>
              <a:rPr sz="1050" kern="0" dirty="0" err="1">
                <a:solidFill>
                  <a:sysClr val="windowText" lastClr="000000"/>
                </a:solidFill>
                <a:latin typeface="Times New Roman"/>
                <a:cs typeface="Times New Roman"/>
              </a:rPr>
              <a:t>организации</a:t>
            </a:r>
            <a:r>
              <a:rPr sz="1050" kern="0" spc="26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и</a:t>
            </a:r>
            <a:r>
              <a:rPr sz="1050" kern="0" spc="34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ИП,</a:t>
            </a:r>
            <a:r>
              <a:rPr sz="1050" kern="0" spc="3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у</a:t>
            </a:r>
            <a:r>
              <a:rPr sz="1050" kern="0" spc="1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которых</a:t>
            </a:r>
            <a:r>
              <a:rPr sz="1050" kern="0" spc="3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совокупный</a:t>
            </a:r>
            <a:r>
              <a:rPr sz="1050" kern="0" spc="3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b="1" kern="0" dirty="0">
                <a:solidFill>
                  <a:srgbClr val="FF0000"/>
                </a:solidFill>
                <a:latin typeface="Times New Roman"/>
                <a:cs typeface="Times New Roman"/>
              </a:rPr>
              <a:t>размер</a:t>
            </a:r>
            <a:r>
              <a:rPr sz="1350" b="1" kern="0" spc="26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350" b="1" kern="0" spc="-8" dirty="0">
                <a:solidFill>
                  <a:srgbClr val="FF0000"/>
                </a:solidFill>
                <a:latin typeface="Times New Roman"/>
                <a:cs typeface="Times New Roman"/>
              </a:rPr>
              <a:t>доходов</a:t>
            </a:r>
            <a:r>
              <a:rPr sz="1350" b="1" kern="0" spc="26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за</a:t>
            </a:r>
            <a:r>
              <a:rPr sz="1050" kern="0" spc="3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календарный</a:t>
            </a:r>
            <a:r>
              <a:rPr sz="1050" kern="0" spc="3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год,</a:t>
            </a:r>
            <a:r>
              <a:rPr sz="1050" kern="0" spc="23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предшествующий</a:t>
            </a:r>
            <a:r>
              <a:rPr sz="1050" kern="0" spc="41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году</a:t>
            </a:r>
            <a:r>
              <a:rPr sz="1050" kern="0" spc="1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перехода</a:t>
            </a:r>
            <a:r>
              <a:rPr sz="1050" kern="0" spc="34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на</a:t>
            </a:r>
            <a:r>
              <a:rPr sz="1050" kern="0" spc="1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специальный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налоговый</a:t>
            </a:r>
            <a:r>
              <a:rPr sz="1050" kern="0" spc="-3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режим,</a:t>
            </a:r>
            <a:r>
              <a:rPr sz="1050" kern="0" spc="-34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либо</a:t>
            </a:r>
            <a:r>
              <a:rPr sz="1050" kern="0" spc="-23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с</a:t>
            </a:r>
            <a:r>
              <a:rPr sz="1050" kern="0" spc="-23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начала</a:t>
            </a:r>
            <a:r>
              <a:rPr sz="1050" kern="0" spc="-1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текущего</a:t>
            </a:r>
            <a:r>
              <a:rPr sz="1050" kern="0" spc="-11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календарного</a:t>
            </a:r>
            <a:r>
              <a:rPr sz="1050" kern="0" spc="-34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года</a:t>
            </a:r>
            <a:r>
              <a:rPr sz="1350" kern="0" spc="-3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b="1" kern="0" dirty="0">
                <a:solidFill>
                  <a:srgbClr val="FF0000"/>
                </a:solidFill>
                <a:latin typeface="Times New Roman"/>
                <a:cs typeface="Times New Roman"/>
              </a:rPr>
              <a:t>превысил</a:t>
            </a:r>
            <a:r>
              <a:rPr sz="1350" b="1" kern="0" spc="-8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350" b="1" kern="0" dirty="0">
                <a:solidFill>
                  <a:srgbClr val="FF0000"/>
                </a:solidFill>
                <a:latin typeface="Times New Roman"/>
                <a:cs typeface="Times New Roman"/>
              </a:rPr>
              <a:t>60</a:t>
            </a:r>
            <a:r>
              <a:rPr sz="1350" b="1" kern="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350" b="1" kern="0" dirty="0">
                <a:solidFill>
                  <a:srgbClr val="FF0000"/>
                </a:solidFill>
                <a:latin typeface="Times New Roman"/>
                <a:cs typeface="Times New Roman"/>
              </a:rPr>
              <a:t>миллионов</a:t>
            </a:r>
            <a:r>
              <a:rPr sz="1350" b="1" kern="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350" b="1" kern="0" spc="-8" dirty="0">
                <a:solidFill>
                  <a:srgbClr val="FF0000"/>
                </a:solidFill>
                <a:latin typeface="Times New Roman"/>
                <a:cs typeface="Times New Roman"/>
              </a:rPr>
              <a:t>рублей</a:t>
            </a:r>
            <a:r>
              <a:rPr sz="10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;</a:t>
            </a:r>
            <a:endParaRPr sz="105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 marL="9525" marR="4286" indent="90011">
              <a:lnSpc>
                <a:spcPct val="113599"/>
              </a:lnSpc>
              <a:spcBef>
                <a:spcPts val="8"/>
              </a:spcBef>
              <a:buFontTx/>
              <a:buChar char="-"/>
              <a:tabLst>
                <a:tab pos="99536" algn="l"/>
              </a:tabLst>
            </a:pPr>
            <a:r>
              <a:rPr sz="1050" kern="0" dirty="0" err="1">
                <a:solidFill>
                  <a:sysClr val="windowText" lastClr="000000"/>
                </a:solidFill>
                <a:latin typeface="Times New Roman"/>
                <a:cs typeface="Times New Roman"/>
              </a:rPr>
              <a:t>организации</a:t>
            </a:r>
            <a:r>
              <a:rPr sz="1050" kern="0" spc="56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и</a:t>
            </a:r>
            <a:r>
              <a:rPr sz="1050" kern="0" spc="4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ИП,</a:t>
            </a:r>
            <a:r>
              <a:rPr sz="1050" kern="0" spc="4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b="1" kern="0" dirty="0">
                <a:solidFill>
                  <a:srgbClr val="FF0000"/>
                </a:solidFill>
                <a:latin typeface="Times New Roman"/>
                <a:cs typeface="Times New Roman"/>
              </a:rPr>
              <a:t>средняя</a:t>
            </a:r>
            <a:r>
              <a:rPr sz="1350" b="1" kern="0" spc="49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350" b="1" kern="0" dirty="0">
                <a:solidFill>
                  <a:srgbClr val="FF0000"/>
                </a:solidFill>
                <a:latin typeface="Times New Roman"/>
                <a:cs typeface="Times New Roman"/>
              </a:rPr>
              <a:t>численность</a:t>
            </a:r>
            <a:r>
              <a:rPr sz="1350" b="1" kern="0" spc="53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350" b="1" kern="0" dirty="0">
                <a:solidFill>
                  <a:srgbClr val="FF0000"/>
                </a:solidFill>
                <a:latin typeface="Times New Roman"/>
                <a:cs typeface="Times New Roman"/>
              </a:rPr>
              <a:t>работников</a:t>
            </a:r>
            <a:r>
              <a:rPr sz="1050" b="1" kern="0" spc="4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которых</a:t>
            </a:r>
            <a:r>
              <a:rPr sz="1050" kern="0" spc="56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за</a:t>
            </a:r>
            <a:r>
              <a:rPr sz="1050" kern="0" spc="45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налоговый</a:t>
            </a:r>
            <a:r>
              <a:rPr sz="1050" kern="0" spc="6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период,</a:t>
            </a:r>
            <a:r>
              <a:rPr sz="1050" kern="0" spc="41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определяемая</a:t>
            </a:r>
            <a:r>
              <a:rPr sz="1050" kern="0" spc="6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в</a:t>
            </a:r>
            <a:r>
              <a:rPr sz="1050" kern="0" spc="4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порядке,</a:t>
            </a:r>
            <a:r>
              <a:rPr sz="1050" kern="0" spc="53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устанавливаемом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федеральным</a:t>
            </a:r>
            <a:r>
              <a:rPr sz="1050" kern="0" spc="-23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органом</a:t>
            </a:r>
            <a:r>
              <a:rPr sz="1050" kern="0" spc="-41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исполнительной</a:t>
            </a:r>
            <a:r>
              <a:rPr sz="1050" kern="0" spc="-26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власти,</a:t>
            </a:r>
            <a:r>
              <a:rPr sz="1050" kern="0" spc="-11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уполномоченным</a:t>
            </a:r>
            <a:r>
              <a:rPr sz="1050" kern="0" spc="-3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в</a:t>
            </a:r>
            <a:r>
              <a:rPr sz="1050" kern="0" spc="-1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области</a:t>
            </a:r>
            <a:r>
              <a:rPr sz="1050" kern="0" spc="-23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статистики,</a:t>
            </a:r>
            <a:r>
              <a:rPr sz="1050" kern="0" spc="-23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b="1" kern="0" dirty="0">
                <a:solidFill>
                  <a:srgbClr val="FF0000"/>
                </a:solidFill>
                <a:latin typeface="Times New Roman"/>
                <a:cs typeface="Times New Roman"/>
              </a:rPr>
              <a:t>превышает</a:t>
            </a:r>
            <a:r>
              <a:rPr sz="1350" b="1" kern="0" spc="-1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350" b="1" kern="0" dirty="0">
                <a:solidFill>
                  <a:srgbClr val="FF0000"/>
                </a:solidFill>
                <a:latin typeface="Times New Roman"/>
                <a:cs typeface="Times New Roman"/>
              </a:rPr>
              <a:t>пять</a:t>
            </a:r>
            <a:r>
              <a:rPr sz="1350" b="1" kern="0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350" b="1" kern="0" spc="-8" dirty="0">
                <a:solidFill>
                  <a:srgbClr val="FF0000"/>
                </a:solidFill>
                <a:latin typeface="Times New Roman"/>
                <a:cs typeface="Times New Roman"/>
              </a:rPr>
              <a:t>человек</a:t>
            </a:r>
            <a:r>
              <a:rPr sz="10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;</a:t>
            </a:r>
            <a:endParaRPr sz="105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 marL="9525" marR="5239" indent="116205">
              <a:lnSpc>
                <a:spcPct val="113700"/>
              </a:lnSpc>
              <a:spcBef>
                <a:spcPts val="8"/>
              </a:spcBef>
              <a:buFontTx/>
              <a:buChar char="-"/>
              <a:tabLst>
                <a:tab pos="125730" algn="l"/>
              </a:tabLst>
            </a:pP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организации</a:t>
            </a:r>
            <a:r>
              <a:rPr sz="1050" kern="0" spc="274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и</a:t>
            </a:r>
            <a:r>
              <a:rPr sz="1050" kern="0" spc="27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ИП,</a:t>
            </a:r>
            <a:r>
              <a:rPr sz="1050" kern="0" spc="263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350" b="1" kern="0" dirty="0">
                <a:solidFill>
                  <a:srgbClr val="FF0000"/>
                </a:solidFill>
                <a:latin typeface="Times New Roman"/>
                <a:cs typeface="Times New Roman"/>
              </a:rPr>
              <a:t>имеющие</a:t>
            </a:r>
            <a:r>
              <a:rPr sz="1350" b="1" kern="0" spc="2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350" b="1" kern="0" dirty="0">
                <a:solidFill>
                  <a:srgbClr val="FF0000"/>
                </a:solidFill>
                <a:latin typeface="Times New Roman"/>
                <a:cs typeface="Times New Roman"/>
              </a:rPr>
              <a:t>счета,</a:t>
            </a:r>
            <a:r>
              <a:rPr sz="1350" b="1" kern="0" spc="2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350" b="1" kern="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1350" b="1" kern="0" spc="263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350" b="1" kern="0" dirty="0">
                <a:solidFill>
                  <a:srgbClr val="FF0000"/>
                </a:solidFill>
                <a:latin typeface="Times New Roman"/>
                <a:cs typeface="Times New Roman"/>
              </a:rPr>
              <a:t>кредитной</a:t>
            </a:r>
            <a:r>
              <a:rPr sz="1350" b="1" kern="0" spc="266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350" b="1" kern="0" dirty="0">
                <a:solidFill>
                  <a:srgbClr val="FF0000"/>
                </a:solidFill>
                <a:latin typeface="Times New Roman"/>
                <a:cs typeface="Times New Roman"/>
              </a:rPr>
              <a:t>организации,</a:t>
            </a:r>
            <a:r>
              <a:rPr sz="1350" b="1" kern="0" spc="278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350" b="1" kern="0" dirty="0">
                <a:solidFill>
                  <a:srgbClr val="FF0000"/>
                </a:solidFill>
                <a:latin typeface="Times New Roman"/>
                <a:cs typeface="Times New Roman"/>
              </a:rPr>
              <a:t>не</a:t>
            </a:r>
            <a:r>
              <a:rPr sz="1350" b="1" kern="0" spc="266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350" b="1" kern="0" dirty="0">
                <a:solidFill>
                  <a:srgbClr val="FF0000"/>
                </a:solidFill>
                <a:latin typeface="Times New Roman"/>
                <a:cs typeface="Times New Roman"/>
              </a:rPr>
              <a:t>включенной</a:t>
            </a:r>
            <a:r>
              <a:rPr sz="1350" b="1" kern="0" spc="266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350" b="1" kern="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1350" b="1" kern="0" spc="266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350" b="1" kern="0" dirty="0">
                <a:solidFill>
                  <a:srgbClr val="FF0000"/>
                </a:solidFill>
                <a:latin typeface="Times New Roman"/>
                <a:cs typeface="Times New Roman"/>
              </a:rPr>
              <a:t>реестр</a:t>
            </a:r>
            <a:r>
              <a:rPr sz="1350" b="1" kern="0" spc="2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350" b="1" kern="0" dirty="0">
                <a:solidFill>
                  <a:srgbClr val="FF0000"/>
                </a:solidFill>
                <a:latin typeface="Times New Roman"/>
                <a:cs typeface="Times New Roman"/>
              </a:rPr>
              <a:t>уполномоченных</a:t>
            </a:r>
            <a:r>
              <a:rPr sz="1350" b="1" kern="0" spc="2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350" b="1" kern="0" spc="-8" dirty="0">
                <a:solidFill>
                  <a:srgbClr val="FF0000"/>
                </a:solidFill>
                <a:latin typeface="Times New Roman"/>
                <a:cs typeface="Times New Roman"/>
              </a:rPr>
              <a:t>кредитных организаций</a:t>
            </a:r>
            <a:r>
              <a:rPr sz="1350" kern="0" spc="-8" dirty="0">
                <a:solidFill>
                  <a:srgbClr val="FF0000"/>
                </a:solidFill>
                <a:latin typeface="Times New Roman"/>
                <a:cs typeface="Times New Roman"/>
              </a:rPr>
              <a:t>;</a:t>
            </a:r>
            <a:endParaRPr sz="1350" kern="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86678" indent="-77153">
              <a:spcBef>
                <a:spcPts val="180"/>
              </a:spcBef>
              <a:buFontTx/>
              <a:buChar char="-"/>
              <a:tabLst>
                <a:tab pos="86678" algn="l"/>
              </a:tabLst>
            </a:pPr>
            <a:r>
              <a:rPr sz="105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крестьянские</a:t>
            </a:r>
            <a:r>
              <a:rPr sz="1050" kern="0" spc="-49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dirty="0" err="1">
                <a:solidFill>
                  <a:sysClr val="windowText" lastClr="000000"/>
                </a:solidFill>
                <a:latin typeface="Times New Roman"/>
                <a:cs typeface="Times New Roman"/>
              </a:rPr>
              <a:t>фермерские</a:t>
            </a:r>
            <a:r>
              <a:rPr sz="1050" kern="0" spc="-41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sz="1050" kern="0" spc="-8" dirty="0" err="1">
                <a:solidFill>
                  <a:sysClr val="windowText" lastClr="000000"/>
                </a:solidFill>
                <a:latin typeface="Times New Roman"/>
                <a:cs typeface="Times New Roman"/>
              </a:rPr>
              <a:t>хозяйства</a:t>
            </a:r>
            <a:r>
              <a:rPr lang="ru-RU" sz="1050" kern="0" spc="-8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.</a:t>
            </a:r>
            <a:endParaRPr sz="105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385696" y="580644"/>
            <a:ext cx="6215538" cy="123349"/>
          </a:xfrm>
          <a:custGeom>
            <a:avLst/>
            <a:gdLst/>
            <a:ahLst/>
            <a:cxnLst/>
            <a:rect l="l" t="t" r="r" b="b"/>
            <a:pathLst>
              <a:path w="8287384" h="164465">
                <a:moveTo>
                  <a:pt x="126" y="101219"/>
                </a:moveTo>
                <a:lnTo>
                  <a:pt x="0" y="126492"/>
                </a:lnTo>
                <a:lnTo>
                  <a:pt x="8286496" y="164211"/>
                </a:lnTo>
                <a:lnTo>
                  <a:pt x="8286623" y="138937"/>
                </a:lnTo>
                <a:lnTo>
                  <a:pt x="126" y="101219"/>
                </a:lnTo>
                <a:close/>
              </a:path>
              <a:path w="8287384" h="164465">
                <a:moveTo>
                  <a:pt x="507" y="0"/>
                </a:moveTo>
                <a:lnTo>
                  <a:pt x="253" y="75946"/>
                </a:lnTo>
                <a:lnTo>
                  <a:pt x="8286750" y="113665"/>
                </a:lnTo>
                <a:lnTo>
                  <a:pt x="8287004" y="37719"/>
                </a:lnTo>
                <a:lnTo>
                  <a:pt x="507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 sz="1350" kern="0" dirty="0">
              <a:solidFill>
                <a:sysClr val="windowText" lastClr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2440" y="408391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9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62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1865</TotalTime>
  <Words>1160</Words>
  <Application>Microsoft Office PowerPoint</Application>
  <PresentationFormat>Экран (16:9)</PresentationFormat>
  <Paragraphs>165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11</vt:i4>
      </vt:variant>
      <vt:variant>
        <vt:lpstr>Заголовки слайдов</vt:lpstr>
      </vt:variant>
      <vt:variant>
        <vt:i4>16</vt:i4>
      </vt:variant>
    </vt:vector>
  </HeadingPairs>
  <TitlesOfParts>
    <vt:vector size="36" baseType="lpstr">
      <vt:lpstr>Arial</vt:lpstr>
      <vt:lpstr>Arial MT</vt:lpstr>
      <vt:lpstr>Arial Narrow</vt:lpstr>
      <vt:lpstr>Calibri</vt:lpstr>
      <vt:lpstr>Calibri Light</vt:lpstr>
      <vt:lpstr>PF Din Text Comp Pro Medium</vt:lpstr>
      <vt:lpstr>Times New Roman</vt:lpstr>
      <vt:lpstr>Trebuchet MS</vt:lpstr>
      <vt:lpstr>Wingdings</vt:lpstr>
      <vt:lpstr>Тема Office</vt:lpstr>
      <vt:lpstr>Office Theme</vt:lpstr>
      <vt:lpstr>1_Office Theme</vt:lpstr>
      <vt:lpstr>2_Office Theme</vt:lpstr>
      <vt:lpstr>3_Office Theme</vt:lpstr>
      <vt:lpstr>4_Office Theme</vt:lpstr>
      <vt:lpstr>5_Office Theme</vt:lpstr>
      <vt:lpstr>6_Office Theme</vt:lpstr>
      <vt:lpstr>7_Office Theme</vt:lpstr>
      <vt:lpstr>8_Office Theme</vt:lpstr>
      <vt:lpstr>9_Office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Новый налоговый режим «АвтоУСН»</vt:lpstr>
      <vt:lpstr>ОТЧЕТНОСТЬ НА АУСН</vt:lpstr>
      <vt:lpstr>Порядок и условия начала и прекращения применения специального налогового режима</vt:lpstr>
      <vt:lpstr>Не вправе применять специальный налоговый режим:</vt:lpstr>
      <vt:lpstr>Порядок определения доходов и расходов</vt:lpstr>
      <vt:lpstr>Исчисление налога</vt:lpstr>
      <vt:lpstr>Уполномоченная кредитная организация должна представить следующие возможности: </vt:lpstr>
      <vt:lpstr>ОБЪЕКТ И СТАВКИ НАЛОГА</vt:lpstr>
      <vt:lpstr>Параметры налогового режима «АУСН»</vt:lpstr>
      <vt:lpstr>БАНКИ, ПРИНИМАЮЩИЕ УЧАСТИЕ В ЭКСПЕРИМЕНТЕ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inet</dc:creator>
  <cp:lastModifiedBy>Суханова Светлана Владимировна</cp:lastModifiedBy>
  <cp:revision>187</cp:revision>
  <cp:lastPrinted>2024-03-19T11:59:24Z</cp:lastPrinted>
  <dcterms:created xsi:type="dcterms:W3CDTF">2021-01-11T11:09:21Z</dcterms:created>
  <dcterms:modified xsi:type="dcterms:W3CDTF">2025-12-11T11:08:48Z</dcterms:modified>
</cp:coreProperties>
</file>